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3" r:id="rId4"/>
    <p:sldId id="262" r:id="rId5"/>
    <p:sldId id="261" r:id="rId6"/>
    <p:sldId id="257" r:id="rId7"/>
    <p:sldId id="270" r:id="rId8"/>
    <p:sldId id="265" r:id="rId9"/>
    <p:sldId id="267" r:id="rId10"/>
    <p:sldId id="266" r:id="rId11"/>
    <p:sldId id="268" r:id="rId12"/>
    <p:sldId id="269"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06DBF-8AE3-97C3-AB31-059E72DBB2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EC94C5-95DE-B3C4-A5D6-D00B80BD1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D444CB-F9C4-671F-A9D2-9E94D5711EBF}"/>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5" name="Footer Placeholder 4">
            <a:extLst>
              <a:ext uri="{FF2B5EF4-FFF2-40B4-BE49-F238E27FC236}">
                <a16:creationId xmlns:a16="http://schemas.microsoft.com/office/drawing/2014/main" id="{CBBCCEEB-B356-68FF-85B1-0885AFD1B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1C768-624E-C835-2AC9-49A6D3AE4DCD}"/>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3568772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F9AF-C856-1406-C120-4607B2A2E7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4DA4F9-3D0C-F63B-EBF9-BC81883AE7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05F37-CAB5-C4E7-77DD-2E5E77AAC8BD}"/>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5" name="Footer Placeholder 4">
            <a:extLst>
              <a:ext uri="{FF2B5EF4-FFF2-40B4-BE49-F238E27FC236}">
                <a16:creationId xmlns:a16="http://schemas.microsoft.com/office/drawing/2014/main" id="{D4D217BD-E43A-A49E-A3F2-6C1BB3EF79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6A1E5-5429-9256-DD2D-780C4FA2A368}"/>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417314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E2C34-B785-B670-589C-28B79BF934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DC6C3-C149-1D9E-8A90-1378703F65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0356A-F3B2-3634-37A9-52988AE70669}"/>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5" name="Footer Placeholder 4">
            <a:extLst>
              <a:ext uri="{FF2B5EF4-FFF2-40B4-BE49-F238E27FC236}">
                <a16:creationId xmlns:a16="http://schemas.microsoft.com/office/drawing/2014/main" id="{ABF191FD-2F89-51FA-FE07-6BC0BC188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A5E0E-4176-F8B7-BA6D-A45D07BD6B3A}"/>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130876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F78A3-E54F-77A8-3E45-CAD10DE0A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021600-56C7-4937-C447-72E1934E1D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9A5E1-F3BF-0AC0-5ECE-320139533CC3}"/>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5" name="Footer Placeholder 4">
            <a:extLst>
              <a:ext uri="{FF2B5EF4-FFF2-40B4-BE49-F238E27FC236}">
                <a16:creationId xmlns:a16="http://schemas.microsoft.com/office/drawing/2014/main" id="{15AD0E6C-513D-1073-FCE3-063723ABB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32CA3-2684-99B8-EE30-A93148551A02}"/>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30971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48D7-2368-8EE2-BE16-B720F4B8AC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D7B4F5-7F2E-C6E5-D36B-7AF22D8FF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B0334-5C2F-9393-47ED-7A2B143CD83A}"/>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5" name="Footer Placeholder 4">
            <a:extLst>
              <a:ext uri="{FF2B5EF4-FFF2-40B4-BE49-F238E27FC236}">
                <a16:creationId xmlns:a16="http://schemas.microsoft.com/office/drawing/2014/main" id="{1EB2B92B-75B7-2719-127D-FCF60B366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A819F-9773-C99E-02CA-8F24F71B3DBB}"/>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1817472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A38D-0B6E-661D-77CF-7057FF1CE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9E5039-CECB-FAD2-C25E-C302254550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604803-C0FC-D385-9855-6EB439F57E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0C88D-95CC-3283-B4E4-834870F59DD7}"/>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6" name="Footer Placeholder 5">
            <a:extLst>
              <a:ext uri="{FF2B5EF4-FFF2-40B4-BE49-F238E27FC236}">
                <a16:creationId xmlns:a16="http://schemas.microsoft.com/office/drawing/2014/main" id="{E87D0217-4C83-CEF7-B780-2F1ECC957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1A777-5FB1-5DB3-E732-3CE65E432C8A}"/>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264053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F429B-6645-DA52-954F-ED850BBA7C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B3AED-B5B7-693F-1423-C7811B7E1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21F259-B0C7-2DF9-796C-F629236A72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725492-4E19-5740-8D81-70B5F0ABB6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7C2EC-724D-0AE5-2B96-C3114EF65B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C736EB-7AEA-6E7B-A2B5-1720D0FF0843}"/>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8" name="Footer Placeholder 7">
            <a:extLst>
              <a:ext uri="{FF2B5EF4-FFF2-40B4-BE49-F238E27FC236}">
                <a16:creationId xmlns:a16="http://schemas.microsoft.com/office/drawing/2014/main" id="{7DB5317C-3ECA-EC64-EC0B-D365D56A93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0B315-829A-FFFB-67A7-B8B3757545DA}"/>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175870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7609-7DE3-5876-1633-905E1DC059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81A6D2-9C1A-EE37-1314-44147ECDF62C}"/>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4" name="Footer Placeholder 3">
            <a:extLst>
              <a:ext uri="{FF2B5EF4-FFF2-40B4-BE49-F238E27FC236}">
                <a16:creationId xmlns:a16="http://schemas.microsoft.com/office/drawing/2014/main" id="{6E379299-33A0-3E9F-06EA-92310AC411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95E7AF-F791-C5DC-E64E-B9394075D1E5}"/>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2761760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2B6442-E9E0-B046-E985-C54C2D0B8B04}"/>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3" name="Footer Placeholder 2">
            <a:extLst>
              <a:ext uri="{FF2B5EF4-FFF2-40B4-BE49-F238E27FC236}">
                <a16:creationId xmlns:a16="http://schemas.microsoft.com/office/drawing/2014/main" id="{C79B545B-0DFB-7806-3B09-EC07ED1ED4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4143E-0106-1BA1-4C07-12A6A3AAF7EE}"/>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337567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F4EA-375C-4043-1276-A4E7C1B07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097F8F-B46F-2B14-0675-27DC87CD0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5566D0-140D-5C38-C09A-4488986FE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79081-0BA6-F328-4BF7-2E3B7EB89796}"/>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6" name="Footer Placeholder 5">
            <a:extLst>
              <a:ext uri="{FF2B5EF4-FFF2-40B4-BE49-F238E27FC236}">
                <a16:creationId xmlns:a16="http://schemas.microsoft.com/office/drawing/2014/main" id="{E76BE235-F4FC-C0C3-FB11-C724FA4B7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284AE6-680C-529C-2CF9-C0D3B248A9A9}"/>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4090218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69C2-4A3A-78D9-ADF6-0684FA643B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FB60B7-F675-15AC-BA7A-A461D15FA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A51117-581E-C0E8-FC17-DCBB54541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892D6-1CCB-6DEC-59D8-3652D467FFC3}"/>
              </a:ext>
            </a:extLst>
          </p:cNvPr>
          <p:cNvSpPr>
            <a:spLocks noGrp="1"/>
          </p:cNvSpPr>
          <p:nvPr>
            <p:ph type="dt" sz="half" idx="10"/>
          </p:nvPr>
        </p:nvSpPr>
        <p:spPr/>
        <p:txBody>
          <a:bodyPr/>
          <a:lstStyle/>
          <a:p>
            <a:fld id="{FA7BEF65-F040-4D3E-89A9-EFF1A18C132C}" type="datetimeFigureOut">
              <a:rPr lang="en-US" smtClean="0"/>
              <a:t>6/27/2024</a:t>
            </a:fld>
            <a:endParaRPr lang="en-US"/>
          </a:p>
        </p:txBody>
      </p:sp>
      <p:sp>
        <p:nvSpPr>
          <p:cNvPr id="6" name="Footer Placeholder 5">
            <a:extLst>
              <a:ext uri="{FF2B5EF4-FFF2-40B4-BE49-F238E27FC236}">
                <a16:creationId xmlns:a16="http://schemas.microsoft.com/office/drawing/2014/main" id="{C114F2AB-1800-EE78-F2AB-A36B847EE1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5F9F8-5F1A-A2C4-2845-E9A2FC6D807F}"/>
              </a:ext>
            </a:extLst>
          </p:cNvPr>
          <p:cNvSpPr>
            <a:spLocks noGrp="1"/>
          </p:cNvSpPr>
          <p:nvPr>
            <p:ph type="sldNum" sz="quarter" idx="12"/>
          </p:nvPr>
        </p:nvSpPr>
        <p:spPr/>
        <p:txBody>
          <a:bodyPr/>
          <a:lstStyle/>
          <a:p>
            <a:fld id="{5A075E17-8D65-456D-929C-80CB21C94AD0}" type="slidenum">
              <a:rPr lang="en-US" smtClean="0"/>
              <a:t>‹#›</a:t>
            </a:fld>
            <a:endParaRPr lang="en-US"/>
          </a:p>
        </p:txBody>
      </p:sp>
    </p:spTree>
    <p:extLst>
      <p:ext uri="{BB962C8B-B14F-4D97-AF65-F5344CB8AC3E}">
        <p14:creationId xmlns:p14="http://schemas.microsoft.com/office/powerpoint/2010/main" val="1476881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076BF-650D-4056-15A8-680AF8764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EB31E3-BA00-097F-AFDC-0E52CBDF52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9052B-88B4-7A20-8104-EAECACDB9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BEF65-F040-4D3E-89A9-EFF1A18C132C}" type="datetimeFigureOut">
              <a:rPr lang="en-US" smtClean="0"/>
              <a:t>6/27/2024</a:t>
            </a:fld>
            <a:endParaRPr lang="en-US"/>
          </a:p>
        </p:txBody>
      </p:sp>
      <p:sp>
        <p:nvSpPr>
          <p:cNvPr id="5" name="Footer Placeholder 4">
            <a:extLst>
              <a:ext uri="{FF2B5EF4-FFF2-40B4-BE49-F238E27FC236}">
                <a16:creationId xmlns:a16="http://schemas.microsoft.com/office/drawing/2014/main" id="{D5922327-6F91-3E47-AA7C-C354BAB299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EC455B-CFD3-F27E-30A9-FBFAE4124C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75E17-8D65-456D-929C-80CB21C94AD0}" type="slidenum">
              <a:rPr lang="en-US" smtClean="0"/>
              <a:t>‹#›</a:t>
            </a:fld>
            <a:endParaRPr lang="en-US"/>
          </a:p>
        </p:txBody>
      </p:sp>
    </p:spTree>
    <p:extLst>
      <p:ext uri="{BB962C8B-B14F-4D97-AF65-F5344CB8AC3E}">
        <p14:creationId xmlns:p14="http://schemas.microsoft.com/office/powerpoint/2010/main" val="1140884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3.jpeg"/><Relationship Id="rId18" Type="http://schemas.openxmlformats.org/officeDocument/2006/relationships/image" Target="../media/image28.emf"/><Relationship Id="rId3" Type="http://schemas.openxmlformats.org/officeDocument/2006/relationships/hyperlink" Target="https://pt.abcdef.wiki/wiki/United_States_Army" TargetMode="External"/><Relationship Id="rId7" Type="http://schemas.openxmlformats.org/officeDocument/2006/relationships/image" Target="../media/image12.png"/><Relationship Id="rId12" Type="http://schemas.openxmlformats.org/officeDocument/2006/relationships/hyperlink" Target="https://en.wikipedia.org/wiki/United_States_Marine_Corps" TargetMode="External"/><Relationship Id="rId17" Type="http://schemas.openxmlformats.org/officeDocument/2006/relationships/image" Target="../media/image27.emf"/><Relationship Id="rId2" Type="http://schemas.openxmlformats.org/officeDocument/2006/relationships/image" Target="../media/image2.png"/><Relationship Id="rId16"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19" Type="http://schemas.openxmlformats.org/officeDocument/2006/relationships/image" Target="../media/image29.jpe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3.jpeg"/><Relationship Id="rId18" Type="http://schemas.openxmlformats.org/officeDocument/2006/relationships/image" Target="../media/image32.emf"/><Relationship Id="rId3" Type="http://schemas.openxmlformats.org/officeDocument/2006/relationships/hyperlink" Target="https://pt.abcdef.wiki/wiki/United_States_Army" TargetMode="External"/><Relationship Id="rId7" Type="http://schemas.openxmlformats.org/officeDocument/2006/relationships/image" Target="../media/image12.png"/><Relationship Id="rId12" Type="http://schemas.openxmlformats.org/officeDocument/2006/relationships/hyperlink" Target="https://en.wikipedia.org/wiki/United_States_Marine_Corps" TargetMode="External"/><Relationship Id="rId17" Type="http://schemas.openxmlformats.org/officeDocument/2006/relationships/image" Target="../media/image31.emf"/><Relationship Id="rId2" Type="http://schemas.openxmlformats.org/officeDocument/2006/relationships/image" Target="../media/image2.png"/><Relationship Id="rId16"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19" Type="http://schemas.openxmlformats.org/officeDocument/2006/relationships/image" Target="../media/image33.jpe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3.jpeg"/><Relationship Id="rId18" Type="http://schemas.openxmlformats.org/officeDocument/2006/relationships/hyperlink" Target="mailto:levi.bennett@nebraska.gov" TargetMode="External"/><Relationship Id="rId3" Type="http://schemas.openxmlformats.org/officeDocument/2006/relationships/hyperlink" Target="https://pt.abcdef.wiki/wiki/United_States_Army" TargetMode="External"/><Relationship Id="rId7" Type="http://schemas.openxmlformats.org/officeDocument/2006/relationships/image" Target="../media/image12.png"/><Relationship Id="rId12" Type="http://schemas.openxmlformats.org/officeDocument/2006/relationships/hyperlink" Target="https://en.wikipedia.org/wiki/United_States_Marine_Corps" TargetMode="External"/><Relationship Id="rId17" Type="http://schemas.openxmlformats.org/officeDocument/2006/relationships/hyperlink" Target="mailto:david@allophone.com" TargetMode="External"/><Relationship Id="rId2" Type="http://schemas.openxmlformats.org/officeDocument/2006/relationships/image" Target="../media/image2.png"/><Relationship Id="rId16" Type="http://schemas.openxmlformats.org/officeDocument/2006/relationships/hyperlink" Target="mailto:charles.craft@nebraska.gov" TargetMode="External"/><Relationship Id="rId20" Type="http://schemas.openxmlformats.org/officeDocument/2006/relationships/hyperlink" Target="mailto:stevefa@kdsi.net" TargetMode="Externa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19" Type="http://schemas.openxmlformats.org/officeDocument/2006/relationships/hyperlink" Target="mailto:jfjenkins@unmc.edu"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7.jpeg"/><Relationship Id="rId3" Type="http://schemas.openxmlformats.org/officeDocument/2006/relationships/hyperlink" Target="https://pt.abcdef.wiki/wiki/United_States_Army" TargetMode="External"/><Relationship Id="rId7" Type="http://schemas.openxmlformats.org/officeDocument/2006/relationships/image" Target="../media/image4.png"/><Relationship Id="rId12" Type="http://schemas.openxmlformats.org/officeDocument/2006/relationships/hyperlink" Target="https://en.wikipedia.org/wiki/United_States_Marine_Corps" TargetMode="External"/><Relationship Id="rId17" Type="http://schemas.openxmlformats.org/officeDocument/2006/relationships/image" Target="../media/image9.emf"/><Relationship Id="rId2" Type="http://schemas.openxmlformats.org/officeDocument/2006/relationships/image" Target="../media/image2.png"/><Relationship Id="rId16"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0.jpeg"/><Relationship Id="rId3" Type="http://schemas.openxmlformats.org/officeDocument/2006/relationships/hyperlink" Target="https://pt.abcdef.wiki/wiki/United_States_Army" TargetMode="External"/><Relationship Id="rId7" Type="http://schemas.openxmlformats.org/officeDocument/2006/relationships/image" Target="../media/image4.png"/><Relationship Id="rId12" Type="http://schemas.openxmlformats.org/officeDocument/2006/relationships/hyperlink" Target="https://en.wikipedia.org/wiki/United_States_Marine_Corps" TargetMode="External"/><Relationship Id="rId2" Type="http://schemas.openxmlformats.org/officeDocument/2006/relationships/image" Target="../media/image2.png"/><Relationship Id="rId16"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3.jpeg"/><Relationship Id="rId3" Type="http://schemas.openxmlformats.org/officeDocument/2006/relationships/hyperlink" Target="https://pt.abcdef.wiki/wiki/United_States_Army" TargetMode="External"/><Relationship Id="rId7" Type="http://schemas.openxmlformats.org/officeDocument/2006/relationships/image" Target="../media/image12.png"/><Relationship Id="rId12" Type="http://schemas.openxmlformats.org/officeDocument/2006/relationships/hyperlink" Target="https://en.wikipedia.org/wiki/United_States_Marine_Corps" TargetMode="External"/><Relationship Id="rId17" Type="http://schemas.openxmlformats.org/officeDocument/2006/relationships/image" Target="../media/image15.emf"/><Relationship Id="rId2" Type="http://schemas.openxmlformats.org/officeDocument/2006/relationships/image" Target="../media/image2.png"/><Relationship Id="rId16"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3.jpeg"/><Relationship Id="rId3" Type="http://schemas.openxmlformats.org/officeDocument/2006/relationships/hyperlink" Target="https://pt.abcdef.wiki/wiki/United_States_Army" TargetMode="External"/><Relationship Id="rId7" Type="http://schemas.openxmlformats.org/officeDocument/2006/relationships/image" Target="../media/image12.png"/><Relationship Id="rId12" Type="http://schemas.openxmlformats.org/officeDocument/2006/relationships/hyperlink" Target="https://en.wikipedia.org/wiki/United_States_Marine_Corps" TargetMode="External"/><Relationship Id="rId17" Type="http://schemas.openxmlformats.org/officeDocument/2006/relationships/image" Target="../media/image17.emf"/><Relationship Id="rId2" Type="http://schemas.openxmlformats.org/officeDocument/2006/relationships/image" Target="../media/image2.png"/><Relationship Id="rId16"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3.jpeg"/><Relationship Id="rId3" Type="http://schemas.openxmlformats.org/officeDocument/2006/relationships/hyperlink" Target="https://pt.abcdef.wiki/wiki/United_States_Army" TargetMode="External"/><Relationship Id="rId7" Type="http://schemas.openxmlformats.org/officeDocument/2006/relationships/image" Target="../media/image12.png"/><Relationship Id="rId12" Type="http://schemas.openxmlformats.org/officeDocument/2006/relationships/hyperlink" Target="https://en.wikipedia.org/wiki/United_States_Marine_Corps" TargetMode="External"/><Relationship Id="rId17" Type="http://schemas.openxmlformats.org/officeDocument/2006/relationships/image" Target="../media/image19.emf"/><Relationship Id="rId2" Type="http://schemas.openxmlformats.org/officeDocument/2006/relationships/image" Target="../media/image2.png"/><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3.jpeg"/><Relationship Id="rId3" Type="http://schemas.openxmlformats.org/officeDocument/2006/relationships/hyperlink" Target="https://pt.abcdef.wiki/wiki/United_States_Army" TargetMode="External"/><Relationship Id="rId7" Type="http://schemas.openxmlformats.org/officeDocument/2006/relationships/image" Target="../media/image12.png"/><Relationship Id="rId12" Type="http://schemas.openxmlformats.org/officeDocument/2006/relationships/hyperlink" Target="https://en.wikipedia.org/wiki/United_States_Marine_Corps" TargetMode="External"/><Relationship Id="rId17" Type="http://schemas.openxmlformats.org/officeDocument/2006/relationships/image" Target="../media/image21.jpeg"/><Relationship Id="rId2" Type="http://schemas.openxmlformats.org/officeDocument/2006/relationships/image" Target="../media/image2.png"/><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22.jpeg"/><Relationship Id="rId3" Type="http://schemas.openxmlformats.org/officeDocument/2006/relationships/hyperlink" Target="https://pt.abcdef.wiki/wiki/United_States_Army" TargetMode="External"/><Relationship Id="rId7" Type="http://schemas.openxmlformats.org/officeDocument/2006/relationships/image" Target="../media/image4.png"/><Relationship Id="rId12" Type="http://schemas.openxmlformats.org/officeDocument/2006/relationships/hyperlink" Target="https://en.wikipedia.org/wiki/United_States_Marine_Corps" TargetMode="External"/><Relationship Id="rId17" Type="http://schemas.openxmlformats.org/officeDocument/2006/relationships/image" Target="../media/image24.emf"/><Relationship Id="rId2" Type="http://schemas.openxmlformats.org/officeDocument/2006/relationships/image" Target="../media/image2.png"/><Relationship Id="rId16"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File:Seal_of_the_United_States_Department_of_the_Air_Force.svg" TargetMode="External"/><Relationship Id="rId13" Type="http://schemas.openxmlformats.org/officeDocument/2006/relationships/image" Target="../media/image13.jpeg"/><Relationship Id="rId3" Type="http://schemas.openxmlformats.org/officeDocument/2006/relationships/hyperlink" Target="https://pt.abcdef.wiki/wiki/United_States_Army" TargetMode="External"/><Relationship Id="rId7" Type="http://schemas.openxmlformats.org/officeDocument/2006/relationships/image" Target="../media/image12.png"/><Relationship Id="rId12" Type="http://schemas.openxmlformats.org/officeDocument/2006/relationships/hyperlink" Target="https://en.wikipedia.org/wiki/United_States_Marine_Corps" TargetMode="External"/><Relationship Id="rId17" Type="http://schemas.openxmlformats.org/officeDocument/2006/relationships/image" Target="../media/image26.emf"/><Relationship Id="rId2" Type="http://schemas.openxmlformats.org/officeDocument/2006/relationships/image" Target="../media/image2.png"/><Relationship Id="rId16"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11" Type="http://schemas.openxmlformats.org/officeDocument/2006/relationships/image" Target="../media/image6.png"/><Relationship Id="rId5" Type="http://schemas.openxmlformats.org/officeDocument/2006/relationships/hyperlink" Target="https://en.wikipedia.org/wiki/File:Seal_of_the_United_States_Department_of_the_Navy.svg" TargetMode="External"/><Relationship Id="rId15" Type="http://schemas.openxmlformats.org/officeDocument/2006/relationships/hyperlink" Target="https://creativecommons.org/licenses/by/3.0/" TargetMode="External"/><Relationship Id="rId10" Type="http://schemas.openxmlformats.org/officeDocument/2006/relationships/hyperlink" Target="https://en.wikipedia.org/wiki/File:US-CoastGuard-Seal.svg" TargetMode="External"/><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hyperlink" Target="https://www.universetoday.com/tag/space-force-log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473657-22FB-0882-E88F-3BBC7000AEDB}"/>
              </a:ext>
            </a:extLst>
          </p:cNvPr>
          <p:cNvSpPr txBox="1"/>
          <p:nvPr/>
        </p:nvSpPr>
        <p:spPr>
          <a:xfrm>
            <a:off x="2841170" y="6063343"/>
            <a:ext cx="6150429" cy="461665"/>
          </a:xfrm>
          <a:prstGeom prst="rect">
            <a:avLst/>
          </a:prstGeom>
          <a:noFill/>
        </p:spPr>
        <p:txBody>
          <a:bodyPr wrap="square" rtlCol="0">
            <a:spAutoFit/>
          </a:bodyPr>
          <a:lstStyle/>
          <a:p>
            <a:r>
              <a:rPr lang="en-US" dirty="0"/>
              <a:t>                 </a:t>
            </a:r>
            <a:r>
              <a:rPr lang="en-US" sz="2400" b="1" dirty="0"/>
              <a:t>2024 NEBRASKA VETMOM PROPOSAL </a:t>
            </a:r>
          </a:p>
        </p:txBody>
      </p:sp>
      <p:pic>
        <p:nvPicPr>
          <p:cNvPr id="4" name="Picture 3" descr="A picture containing text&#10;&#10;Description automatically generated">
            <a:extLst>
              <a:ext uri="{FF2B5EF4-FFF2-40B4-BE49-F238E27FC236}">
                <a16:creationId xmlns:a16="http://schemas.microsoft.com/office/drawing/2014/main" id="{D14530BA-8D0B-2D75-CB0E-0810E7C5D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30" y="859971"/>
            <a:ext cx="8668230" cy="4868476"/>
          </a:xfrm>
          <a:prstGeom prst="rect">
            <a:avLst/>
          </a:prstGeom>
        </p:spPr>
      </p:pic>
    </p:spTree>
    <p:extLst>
      <p:ext uri="{BB962C8B-B14F-4D97-AF65-F5344CB8AC3E}">
        <p14:creationId xmlns:p14="http://schemas.microsoft.com/office/powerpoint/2010/main" val="3040688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graphicFrame>
        <p:nvGraphicFramePr>
          <p:cNvPr id="2" name="Object 1">
            <a:extLst>
              <a:ext uri="{FF2B5EF4-FFF2-40B4-BE49-F238E27FC236}">
                <a16:creationId xmlns:a16="http://schemas.microsoft.com/office/drawing/2014/main" id="{C11391C7-6E13-BA0C-FCCF-A56F5157E8BA}"/>
              </a:ext>
            </a:extLst>
          </p:cNvPr>
          <p:cNvGraphicFramePr>
            <a:graphicFrameLocks noChangeAspect="1"/>
          </p:cNvGraphicFramePr>
          <p:nvPr>
            <p:extLst>
              <p:ext uri="{D42A27DB-BD31-4B8C-83A1-F6EECF244321}">
                <p14:modId xmlns:p14="http://schemas.microsoft.com/office/powerpoint/2010/main" val="3107183247"/>
              </p:ext>
            </p:extLst>
          </p:nvPr>
        </p:nvGraphicFramePr>
        <p:xfrm>
          <a:off x="4046948" y="1731038"/>
          <a:ext cx="3641575" cy="4713195"/>
        </p:xfrm>
        <a:graphic>
          <a:graphicData uri="http://schemas.openxmlformats.org/presentationml/2006/ole">
            <mc:AlternateContent xmlns:mc="http://schemas.openxmlformats.org/markup-compatibility/2006">
              <mc:Choice xmlns:v="urn:schemas-microsoft-com:vml" Requires="v">
                <p:oleObj name="Acrobat Document" r:id="rId16" imgW="5829212" imgH="7543800" progId="AcroExch.Document.DC">
                  <p:embed/>
                </p:oleObj>
              </mc:Choice>
              <mc:Fallback>
                <p:oleObj name="Acrobat Document" r:id="rId16" imgW="5829212" imgH="7543800" progId="AcroExch.Document.DC">
                  <p:embed/>
                  <p:pic>
                    <p:nvPicPr>
                      <p:cNvPr id="0" name=""/>
                      <p:cNvPicPr/>
                      <p:nvPr/>
                    </p:nvPicPr>
                    <p:blipFill>
                      <a:blip r:embed="rId17"/>
                      <a:stretch>
                        <a:fillRect/>
                      </a:stretch>
                    </p:blipFill>
                    <p:spPr>
                      <a:xfrm>
                        <a:off x="4046948" y="1731038"/>
                        <a:ext cx="3641575" cy="4713195"/>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330D8BAE-F9EF-783D-284F-379397CB552F}"/>
              </a:ext>
            </a:extLst>
          </p:cNvPr>
          <p:cNvPicPr>
            <a:picLocks noChangeAspect="1"/>
          </p:cNvPicPr>
          <p:nvPr/>
        </p:nvPicPr>
        <p:blipFill>
          <a:blip r:embed="rId18"/>
          <a:stretch>
            <a:fillRect/>
          </a:stretch>
        </p:blipFill>
        <p:spPr>
          <a:xfrm>
            <a:off x="8501744" y="2549051"/>
            <a:ext cx="3142316" cy="3563887"/>
          </a:xfrm>
          <a:prstGeom prst="rect">
            <a:avLst/>
          </a:prstGeom>
        </p:spPr>
      </p:pic>
      <p:pic>
        <p:nvPicPr>
          <p:cNvPr id="5" name="Picture 4" descr="A group of people in a room&#10;&#10;Description automatically generated with low confidence">
            <a:extLst>
              <a:ext uri="{FF2B5EF4-FFF2-40B4-BE49-F238E27FC236}">
                <a16:creationId xmlns:a16="http://schemas.microsoft.com/office/drawing/2014/main" id="{72841F2D-8482-C35C-DF81-C88B536163F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8185" y="2549052"/>
            <a:ext cx="3214979" cy="3563886"/>
          </a:xfrm>
          <a:prstGeom prst="rect">
            <a:avLst/>
          </a:prstGeom>
        </p:spPr>
      </p:pic>
    </p:spTree>
    <p:extLst>
      <p:ext uri="{BB962C8B-B14F-4D97-AF65-F5344CB8AC3E}">
        <p14:creationId xmlns:p14="http://schemas.microsoft.com/office/powerpoint/2010/main" val="93238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06FF86FE-E33C-BB9D-6CEC-A8032781D79A}"/>
              </a:ext>
            </a:extLst>
          </p:cNvPr>
          <p:cNvSpPr txBox="1"/>
          <p:nvPr/>
        </p:nvSpPr>
        <p:spPr>
          <a:xfrm>
            <a:off x="2868338" y="2077695"/>
            <a:ext cx="6482492" cy="830997"/>
          </a:xfrm>
          <a:prstGeom prst="rect">
            <a:avLst/>
          </a:prstGeom>
          <a:noFill/>
        </p:spPr>
        <p:txBody>
          <a:bodyPr wrap="square" rtlCol="0">
            <a:spAutoFit/>
          </a:bodyPr>
          <a:lstStyle/>
          <a:p>
            <a:r>
              <a:rPr lang="en-US" sz="2000" b="1" dirty="0"/>
              <a:t>     </a:t>
            </a:r>
            <a:r>
              <a:rPr lang="en-US" sz="2400" b="1" dirty="0"/>
              <a:t>IT IS A PROFESSIONAL HONOR TO SERVE THOSE </a:t>
            </a:r>
          </a:p>
          <a:p>
            <a:r>
              <a:rPr lang="en-US" sz="2400" b="1" dirty="0"/>
              <a:t>             WHO HAVE SERVED OUR COUNTRY!!! </a:t>
            </a:r>
          </a:p>
        </p:txBody>
      </p:sp>
      <p:pic>
        <p:nvPicPr>
          <p:cNvPr id="4" name="Picture 3">
            <a:extLst>
              <a:ext uri="{FF2B5EF4-FFF2-40B4-BE49-F238E27FC236}">
                <a16:creationId xmlns:a16="http://schemas.microsoft.com/office/drawing/2014/main" id="{A627F7EC-103B-0F99-48EA-9491200CC916}"/>
              </a:ext>
            </a:extLst>
          </p:cNvPr>
          <p:cNvPicPr>
            <a:picLocks noChangeAspect="1"/>
          </p:cNvPicPr>
          <p:nvPr/>
        </p:nvPicPr>
        <p:blipFill>
          <a:blip r:embed="rId16"/>
          <a:stretch>
            <a:fillRect/>
          </a:stretch>
        </p:blipFill>
        <p:spPr>
          <a:xfrm>
            <a:off x="4046948" y="2954223"/>
            <a:ext cx="4106452" cy="1609613"/>
          </a:xfrm>
          <a:prstGeom prst="rect">
            <a:avLst/>
          </a:prstGeom>
        </p:spPr>
      </p:pic>
      <p:pic>
        <p:nvPicPr>
          <p:cNvPr id="11" name="Picture 10">
            <a:extLst>
              <a:ext uri="{FF2B5EF4-FFF2-40B4-BE49-F238E27FC236}">
                <a16:creationId xmlns:a16="http://schemas.microsoft.com/office/drawing/2014/main" id="{D2111DFA-D2A4-557A-D4A8-0D16E825036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68711" y="3429001"/>
            <a:ext cx="3319625" cy="2742610"/>
          </a:xfrm>
          <a:prstGeom prst="rect">
            <a:avLst/>
          </a:prstGeom>
        </p:spPr>
      </p:pic>
      <p:pic>
        <p:nvPicPr>
          <p:cNvPr id="15" name="Picture 14">
            <a:extLst>
              <a:ext uri="{FF2B5EF4-FFF2-40B4-BE49-F238E27FC236}">
                <a16:creationId xmlns:a16="http://schemas.microsoft.com/office/drawing/2014/main" id="{AAC3E24B-0408-B05B-736D-3B7BE82A4C3B}"/>
              </a:ext>
            </a:extLst>
          </p:cNvPr>
          <p:cNvPicPr>
            <a:picLocks noChangeAspect="1"/>
          </p:cNvPicPr>
          <p:nvPr/>
        </p:nvPicPr>
        <p:blipFill>
          <a:blip r:embed="rId18"/>
          <a:stretch>
            <a:fillRect/>
          </a:stretch>
        </p:blipFill>
        <p:spPr>
          <a:xfrm>
            <a:off x="8926286" y="3073173"/>
            <a:ext cx="2650869" cy="3408762"/>
          </a:xfrm>
          <a:prstGeom prst="rect">
            <a:avLst/>
          </a:prstGeom>
        </p:spPr>
      </p:pic>
      <p:pic>
        <p:nvPicPr>
          <p:cNvPr id="5" name="Picture 4" descr="A picture containing person, sport, group, posing&#10;&#10;Description automatically generated">
            <a:extLst>
              <a:ext uri="{FF2B5EF4-FFF2-40B4-BE49-F238E27FC236}">
                <a16:creationId xmlns:a16="http://schemas.microsoft.com/office/drawing/2014/main" id="{EB5FBBA0-0E73-B63E-4B96-3897BA1ABD0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45756" y="4834217"/>
            <a:ext cx="3578827" cy="1902294"/>
          </a:xfrm>
          <a:prstGeom prst="rect">
            <a:avLst/>
          </a:prstGeom>
        </p:spPr>
      </p:pic>
    </p:spTree>
    <p:extLst>
      <p:ext uri="{BB962C8B-B14F-4D97-AF65-F5344CB8AC3E}">
        <p14:creationId xmlns:p14="http://schemas.microsoft.com/office/powerpoint/2010/main" val="1854909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06FF86FE-E33C-BB9D-6CEC-A8032781D79A}"/>
              </a:ext>
            </a:extLst>
          </p:cNvPr>
          <p:cNvSpPr txBox="1"/>
          <p:nvPr/>
        </p:nvSpPr>
        <p:spPr>
          <a:xfrm>
            <a:off x="3142012" y="1796995"/>
            <a:ext cx="5961181" cy="5386090"/>
          </a:xfrm>
          <a:prstGeom prst="rect">
            <a:avLst/>
          </a:prstGeom>
          <a:noFill/>
        </p:spPr>
        <p:txBody>
          <a:bodyPr wrap="square" rtlCol="0">
            <a:spAutoFit/>
          </a:bodyPr>
          <a:lstStyle/>
          <a:p>
            <a:r>
              <a:rPr lang="en-US" sz="2400" b="1" dirty="0"/>
              <a:t>       NEBRASKA VETMOM 2024 CONTACTS:</a:t>
            </a:r>
          </a:p>
          <a:p>
            <a:endParaRPr lang="en-US" sz="2000" b="1" dirty="0"/>
          </a:p>
          <a:p>
            <a:r>
              <a:rPr lang="en-US" sz="2000" b="1" dirty="0"/>
              <a:t>-Dr Charles F. Craft </a:t>
            </a:r>
            <a:r>
              <a:rPr lang="en-US" sz="2000" b="1" dirty="0">
                <a:hlinkClick r:id="rId16"/>
              </a:rPr>
              <a:t>charles.craft@nebraska.gov</a:t>
            </a:r>
            <a:endParaRPr lang="en-US" sz="2000" b="1" dirty="0"/>
          </a:p>
          <a:p>
            <a:r>
              <a:rPr lang="en-US" sz="2000" b="1" dirty="0"/>
              <a:t> NE State Dental Health Director #402-432-4482</a:t>
            </a:r>
          </a:p>
          <a:p>
            <a:endParaRPr lang="en-US" sz="2000" b="1" dirty="0"/>
          </a:p>
          <a:p>
            <a:r>
              <a:rPr lang="en-US" sz="2000" b="1" dirty="0"/>
              <a:t>-David O’Doherty JD </a:t>
            </a:r>
            <a:r>
              <a:rPr lang="en-US" sz="2000" b="1" u="sng" dirty="0">
                <a:solidFill>
                  <a:schemeClr val="accent1"/>
                </a:solidFill>
                <a:hlinkClick r:id="rId17"/>
              </a:rPr>
              <a:t>david@allophone.com</a:t>
            </a:r>
            <a:endParaRPr lang="en-US" sz="2000" b="1" u="sng" dirty="0">
              <a:solidFill>
                <a:schemeClr val="accent1"/>
              </a:solidFill>
            </a:endParaRPr>
          </a:p>
          <a:p>
            <a:r>
              <a:rPr lang="en-US" sz="2000" dirty="0"/>
              <a:t> </a:t>
            </a:r>
            <a:r>
              <a:rPr lang="en-US" sz="2000" b="1" dirty="0"/>
              <a:t>Director Nebraska Dental Foundation #402-440-7693</a:t>
            </a:r>
          </a:p>
          <a:p>
            <a:endParaRPr lang="en-US" sz="2000" b="1" dirty="0"/>
          </a:p>
          <a:p>
            <a:r>
              <a:rPr lang="en-US" sz="2000" b="1" dirty="0"/>
              <a:t>-Levi Bennett </a:t>
            </a:r>
            <a:r>
              <a:rPr lang="en-US" sz="2000" b="1" dirty="0">
                <a:hlinkClick r:id="rId18"/>
              </a:rPr>
              <a:t>levi.bennett@nebraska.gov</a:t>
            </a:r>
            <a:endParaRPr lang="en-US" sz="2000" b="1" dirty="0"/>
          </a:p>
          <a:p>
            <a:r>
              <a:rPr lang="en-US" sz="2000" b="1" dirty="0"/>
              <a:t> Deputy Director NDVA #531-739-8032 </a:t>
            </a:r>
          </a:p>
          <a:p>
            <a:endParaRPr lang="en-US" sz="2000" b="1" dirty="0"/>
          </a:p>
          <a:p>
            <a:r>
              <a:rPr lang="en-US" sz="2000" b="1" dirty="0"/>
              <a:t>-Dr. Jim Jenkins </a:t>
            </a:r>
            <a:r>
              <a:rPr lang="en-US" sz="2000" b="1" dirty="0">
                <a:hlinkClick r:id="rId19"/>
              </a:rPr>
              <a:t>jfjenkins@unmc.edu</a:t>
            </a:r>
            <a:r>
              <a:rPr lang="en-US" sz="2000" b="1" dirty="0"/>
              <a:t> </a:t>
            </a:r>
          </a:p>
          <a:p>
            <a:r>
              <a:rPr lang="en-US" sz="2000" b="1" dirty="0"/>
              <a:t> UNMC College of Dentistry #402-525-5521</a:t>
            </a:r>
          </a:p>
          <a:p>
            <a:endParaRPr lang="en-US" sz="2000" b="1" dirty="0"/>
          </a:p>
          <a:p>
            <a:r>
              <a:rPr lang="en-US" sz="2000" b="1" dirty="0"/>
              <a:t>-Dr. Steve Anderson </a:t>
            </a:r>
            <a:r>
              <a:rPr lang="en-US" sz="2000" b="1" dirty="0">
                <a:hlinkClick r:id="rId20"/>
              </a:rPr>
              <a:t>stevefa@kdsi.net</a:t>
            </a:r>
            <a:r>
              <a:rPr lang="en-US" sz="2000" b="1" dirty="0"/>
              <a:t> </a:t>
            </a:r>
          </a:p>
          <a:p>
            <a:r>
              <a:rPr lang="en-US" sz="2000" b="1" dirty="0"/>
              <a:t> Grand Island #308-380-6544</a:t>
            </a:r>
          </a:p>
          <a:p>
            <a:r>
              <a:rPr lang="en-US" sz="2000" b="1" dirty="0"/>
              <a:t> </a:t>
            </a:r>
          </a:p>
        </p:txBody>
      </p:sp>
    </p:spTree>
    <p:extLst>
      <p:ext uri="{BB962C8B-B14F-4D97-AF65-F5344CB8AC3E}">
        <p14:creationId xmlns:p14="http://schemas.microsoft.com/office/powerpoint/2010/main" val="77093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245208" y="471336"/>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788824" y="471335"/>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33124" y="471335"/>
            <a:ext cx="1178611"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73560"/>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71742" y="471336"/>
            <a:ext cx="1178612" cy="1091166"/>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3" name="TextBox 2">
            <a:extLst>
              <a:ext uri="{FF2B5EF4-FFF2-40B4-BE49-F238E27FC236}">
                <a16:creationId xmlns:a16="http://schemas.microsoft.com/office/drawing/2014/main" id="{6D03C070-4E83-3FC7-AA90-600331DC7E84}"/>
              </a:ext>
            </a:extLst>
          </p:cNvPr>
          <p:cNvSpPr txBox="1"/>
          <p:nvPr/>
        </p:nvSpPr>
        <p:spPr>
          <a:xfrm>
            <a:off x="2788825" y="2003278"/>
            <a:ext cx="6402884" cy="1323439"/>
          </a:xfrm>
          <a:prstGeom prst="rect">
            <a:avLst/>
          </a:prstGeom>
          <a:noFill/>
        </p:spPr>
        <p:txBody>
          <a:bodyPr wrap="square" rtlCol="0">
            <a:spAutoFit/>
          </a:bodyPr>
          <a:lstStyle/>
          <a:p>
            <a:r>
              <a:rPr lang="en-US" dirty="0"/>
              <a:t>   </a:t>
            </a:r>
            <a:r>
              <a:rPr lang="en-US" sz="2000" b="1" dirty="0"/>
              <a:t>     NEBRASKA VETERANS MISSION OF MERCY EVENT</a:t>
            </a:r>
          </a:p>
          <a:p>
            <a:r>
              <a:rPr lang="en-US" sz="2000" b="1" dirty="0"/>
              <a:t>      NATIONAL ARMY GUARD TITAN READINESS CENTER</a:t>
            </a:r>
          </a:p>
          <a:p>
            <a:r>
              <a:rPr lang="en-US" sz="2000" b="1" dirty="0"/>
              <a:t>                     CAMP MEAD YUTAN NEBRASKA </a:t>
            </a:r>
          </a:p>
          <a:p>
            <a:r>
              <a:rPr lang="en-US" sz="2000" b="1" dirty="0"/>
              <a:t>                       DATES 14-16 NOVEMBER 2024</a:t>
            </a:r>
          </a:p>
        </p:txBody>
      </p:sp>
      <p:pic>
        <p:nvPicPr>
          <p:cNvPr id="5" name="Picture 4">
            <a:extLst>
              <a:ext uri="{FF2B5EF4-FFF2-40B4-BE49-F238E27FC236}">
                <a16:creationId xmlns:a16="http://schemas.microsoft.com/office/drawing/2014/main" id="{9393BFC3-0E8F-966C-6FF0-7BD8D9BEB082}"/>
              </a:ext>
            </a:extLst>
          </p:cNvPr>
          <p:cNvPicPr>
            <a:picLocks noChangeAspect="1"/>
          </p:cNvPicPr>
          <p:nvPr/>
        </p:nvPicPr>
        <p:blipFill>
          <a:blip r:embed="rId16"/>
          <a:stretch>
            <a:fillRect/>
          </a:stretch>
        </p:blipFill>
        <p:spPr>
          <a:xfrm>
            <a:off x="650833" y="3531284"/>
            <a:ext cx="4652688" cy="3009104"/>
          </a:xfrm>
          <a:prstGeom prst="rect">
            <a:avLst/>
          </a:prstGeom>
        </p:spPr>
      </p:pic>
      <p:pic>
        <p:nvPicPr>
          <p:cNvPr id="4" name="Picture 3">
            <a:extLst>
              <a:ext uri="{FF2B5EF4-FFF2-40B4-BE49-F238E27FC236}">
                <a16:creationId xmlns:a16="http://schemas.microsoft.com/office/drawing/2014/main" id="{40ADAA70-60EA-1352-736F-970629DB8A96}"/>
              </a:ext>
            </a:extLst>
          </p:cNvPr>
          <p:cNvPicPr>
            <a:picLocks noChangeAspect="1"/>
          </p:cNvPicPr>
          <p:nvPr/>
        </p:nvPicPr>
        <p:blipFill>
          <a:blip r:embed="rId17"/>
          <a:stretch>
            <a:fillRect/>
          </a:stretch>
        </p:blipFill>
        <p:spPr>
          <a:xfrm>
            <a:off x="6790414" y="3531284"/>
            <a:ext cx="4532243" cy="3009104"/>
          </a:xfrm>
          <a:prstGeom prst="rect">
            <a:avLst/>
          </a:prstGeom>
        </p:spPr>
      </p:pic>
    </p:spTree>
    <p:extLst>
      <p:ext uri="{BB962C8B-B14F-4D97-AF65-F5344CB8AC3E}">
        <p14:creationId xmlns:p14="http://schemas.microsoft.com/office/powerpoint/2010/main" val="415900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654295" y="471336"/>
            <a:ext cx="1178611"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5"/>
            <a:ext cx="1178611" cy="1150071"/>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71742" y="471337"/>
            <a:ext cx="1154580" cy="1091168"/>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338426F8-1392-E4F0-59CE-7AE1BC168AF2}"/>
              </a:ext>
            </a:extLst>
          </p:cNvPr>
          <p:cNvSpPr txBox="1"/>
          <p:nvPr/>
        </p:nvSpPr>
        <p:spPr>
          <a:xfrm>
            <a:off x="4190336" y="1745367"/>
            <a:ext cx="4397073" cy="369332"/>
          </a:xfrm>
          <a:prstGeom prst="rect">
            <a:avLst/>
          </a:prstGeom>
          <a:noFill/>
        </p:spPr>
        <p:txBody>
          <a:bodyPr wrap="square" rtlCol="0">
            <a:spAutoFit/>
          </a:bodyPr>
          <a:lstStyle/>
          <a:p>
            <a:r>
              <a:rPr lang="en-US" b="1" dirty="0"/>
              <a:t>NEBRASKA VETERAN DENTAL CARE NEED</a:t>
            </a:r>
          </a:p>
        </p:txBody>
      </p:sp>
      <p:sp>
        <p:nvSpPr>
          <p:cNvPr id="4" name="TextBox 3">
            <a:extLst>
              <a:ext uri="{FF2B5EF4-FFF2-40B4-BE49-F238E27FC236}">
                <a16:creationId xmlns:a16="http://schemas.microsoft.com/office/drawing/2014/main" id="{32ACBC81-A65C-4E60-DCB7-71B9EAFA4D13}"/>
              </a:ext>
            </a:extLst>
          </p:cNvPr>
          <p:cNvSpPr txBox="1"/>
          <p:nvPr/>
        </p:nvSpPr>
        <p:spPr>
          <a:xfrm>
            <a:off x="1606163" y="1868557"/>
            <a:ext cx="8782175" cy="2554545"/>
          </a:xfrm>
          <a:prstGeom prst="rect">
            <a:avLst/>
          </a:prstGeom>
          <a:noFill/>
        </p:spPr>
        <p:txBody>
          <a:bodyPr wrap="square">
            <a:spAutoFit/>
          </a:bodyPr>
          <a:lstStyle/>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914400" marR="0">
              <a:spcBef>
                <a:spcPts val="0"/>
              </a:spcBef>
              <a:spcAft>
                <a:spcPts val="0"/>
              </a:spcAft>
            </a:pPr>
            <a:r>
              <a:rPr lang="en-US" dirty="0">
                <a:latin typeface="Arial" panose="020B0604020202020204" pitchFamily="34" charset="0"/>
                <a:ea typeface="Calibri" panose="020F0502020204030204" pitchFamily="34" charset="0"/>
              </a:rPr>
              <a:t>“A</a:t>
            </a:r>
            <a:r>
              <a:rPr lang="en-US" sz="1800" dirty="0">
                <a:effectLst/>
                <a:latin typeface="Arial" panose="020B0604020202020204" pitchFamily="34" charset="0"/>
                <a:ea typeface="Calibri" panose="020F0502020204030204" pitchFamily="34" charset="0"/>
              </a:rPr>
              <a:t>pproximately 119,645 veterans reside in Nebraska.  </a:t>
            </a:r>
            <a:r>
              <a:rPr lang="en-US" dirty="0">
                <a:latin typeface="Arial" panose="020B0604020202020204" pitchFamily="34" charset="0"/>
                <a:ea typeface="Calibri" panose="020F0502020204030204" pitchFamily="34" charset="0"/>
              </a:rPr>
              <a:t>A</a:t>
            </a:r>
            <a:r>
              <a:rPr lang="en-US" sz="1800" dirty="0">
                <a:effectLst/>
                <a:latin typeface="Arial" panose="020B0604020202020204" pitchFamily="34" charset="0"/>
                <a:ea typeface="Calibri" panose="020F0502020204030204" pitchFamily="34" charset="0"/>
              </a:rPr>
              <a:t>round 90% of veterans do not receive dental care through the USDVA. The lack of access to affordable dental care for veterans is the number one requested need of Nebraska Veterans and likely across the United States”</a:t>
            </a:r>
            <a:r>
              <a:rPr lang="en-US" dirty="0">
                <a:latin typeface="Arial" panose="020B0604020202020204" pitchFamily="34" charset="0"/>
                <a:ea typeface="Calibri" panose="020F0502020204030204" pitchFamily="34" charset="0"/>
              </a:rPr>
              <a:t> </a:t>
            </a:r>
            <a:r>
              <a:rPr lang="en-US" sz="1800" dirty="0">
                <a:effectLst/>
                <a:latin typeface="Arial" panose="020B0604020202020204" pitchFamily="34" charset="0"/>
                <a:ea typeface="Calibri" panose="020F0502020204030204" pitchFamily="34" charset="0"/>
              </a:rPr>
              <a:t>             </a:t>
            </a:r>
            <a:r>
              <a:rPr lang="en-US" sz="1800" dirty="0">
                <a:solidFill>
                  <a:srgbClr val="000000"/>
                </a:solidFill>
                <a:effectLst/>
                <a:latin typeface="Arial" panose="020B0604020202020204" pitchFamily="34" charset="0"/>
                <a:ea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Arial" panose="020B0604020202020204" pitchFamily="34" charset="0"/>
                <a:ea typeface="Calibri" panose="020F0502020204030204" pitchFamily="34" charset="0"/>
              </a:rPr>
              <a:t>                                                      Levi E. Bennett </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a:solidFill>
                  <a:srgbClr val="000000"/>
                </a:solidFill>
                <a:effectLst/>
                <a:latin typeface="Arial" panose="020B0604020202020204" pitchFamily="34" charset="0"/>
                <a:ea typeface="Calibri" panose="020F0502020204030204" pitchFamily="34" charset="0"/>
              </a:rPr>
              <a:t>                                                      Deputy Director </a:t>
            </a:r>
            <a:r>
              <a:rPr lang="en-US" sz="1800" dirty="0">
                <a:effectLst/>
                <a:latin typeface="Tahoma" panose="020B0604030504040204" pitchFamily="34" charset="0"/>
                <a:ea typeface="Calibri" panose="020F0502020204030204" pitchFamily="34" charset="0"/>
              </a:rPr>
              <a:t> </a:t>
            </a:r>
          </a:p>
          <a:p>
            <a:pPr marL="0" marR="0">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rPr>
              <a:t>                                  Nebraska Department of Veterans’ Affairs</a:t>
            </a:r>
            <a:endParaRPr lang="en-US" sz="16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p:txBody>
      </p:sp>
      <p:pic>
        <p:nvPicPr>
          <p:cNvPr id="5" name="Picture 4" descr="A picture containing person, ground&#10;&#10;Description automatically generated">
            <a:extLst>
              <a:ext uri="{FF2B5EF4-FFF2-40B4-BE49-F238E27FC236}">
                <a16:creationId xmlns:a16="http://schemas.microsoft.com/office/drawing/2014/main" id="{27D4CFDA-9B6E-0710-881E-14734EBCAC3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701143" y="4278087"/>
            <a:ext cx="4767943" cy="2464620"/>
          </a:xfrm>
          <a:prstGeom prst="rect">
            <a:avLst/>
          </a:prstGeom>
        </p:spPr>
      </p:pic>
    </p:spTree>
    <p:extLst>
      <p:ext uri="{BB962C8B-B14F-4D97-AF65-F5344CB8AC3E}">
        <p14:creationId xmlns:p14="http://schemas.microsoft.com/office/powerpoint/2010/main" val="818047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718716CD-AD39-1CA4-950E-2BEB8F975721}"/>
              </a:ext>
            </a:extLst>
          </p:cNvPr>
          <p:cNvSpPr txBox="1"/>
          <p:nvPr/>
        </p:nvSpPr>
        <p:spPr>
          <a:xfrm>
            <a:off x="3850062" y="2122715"/>
            <a:ext cx="4314224" cy="461665"/>
          </a:xfrm>
          <a:prstGeom prst="rect">
            <a:avLst/>
          </a:prstGeom>
          <a:noFill/>
        </p:spPr>
        <p:txBody>
          <a:bodyPr wrap="square" rtlCol="0">
            <a:spAutoFit/>
          </a:bodyPr>
          <a:lstStyle/>
          <a:p>
            <a:r>
              <a:rPr lang="en-US" sz="2400" b="1" dirty="0"/>
              <a:t>2023 VETMOM ACHIEVEMENTS</a:t>
            </a:r>
          </a:p>
        </p:txBody>
      </p:sp>
      <p:sp>
        <p:nvSpPr>
          <p:cNvPr id="3" name="TextBox 2">
            <a:extLst>
              <a:ext uri="{FF2B5EF4-FFF2-40B4-BE49-F238E27FC236}">
                <a16:creationId xmlns:a16="http://schemas.microsoft.com/office/drawing/2014/main" id="{636A2DE6-7C40-6E4A-DB57-D3FAEF953BD6}"/>
              </a:ext>
            </a:extLst>
          </p:cNvPr>
          <p:cNvSpPr txBox="1"/>
          <p:nvPr/>
        </p:nvSpPr>
        <p:spPr>
          <a:xfrm>
            <a:off x="3850062" y="2852058"/>
            <a:ext cx="5402795" cy="4062651"/>
          </a:xfrm>
          <a:prstGeom prst="rect">
            <a:avLst/>
          </a:prstGeom>
          <a:noFill/>
        </p:spPr>
        <p:txBody>
          <a:bodyPr wrap="square" rtlCol="0">
            <a:spAutoFit/>
          </a:bodyPr>
          <a:lstStyle/>
          <a:p>
            <a:r>
              <a:rPr lang="en-US" sz="2000" b="1" dirty="0"/>
              <a:t>250+ DENTAL VOLUNTEERS</a:t>
            </a:r>
          </a:p>
          <a:p>
            <a:r>
              <a:rPr lang="en-US" sz="2000" b="1" dirty="0"/>
              <a:t>200+ NON-DENTAL VOLUNTEERS</a:t>
            </a:r>
          </a:p>
          <a:p>
            <a:r>
              <a:rPr lang="en-US" sz="2000" b="1" dirty="0"/>
              <a:t>353 VETERAN/SPOUSE ENCOUNTERS</a:t>
            </a:r>
          </a:p>
          <a:p>
            <a:r>
              <a:rPr lang="en-US" sz="2000" b="1" dirty="0"/>
              <a:t>2323 DENTAL SERVICES PROVIDED</a:t>
            </a:r>
          </a:p>
          <a:p>
            <a:r>
              <a:rPr lang="en-US" sz="2000" b="1" dirty="0"/>
              <a:t>60 PATIENTS RECEIVED DENTURES</a:t>
            </a:r>
          </a:p>
          <a:p>
            <a:r>
              <a:rPr lang="en-US" sz="2000" b="1" dirty="0"/>
              <a:t>45 PATIENTS REFERRED FOR DENTURES</a:t>
            </a:r>
          </a:p>
          <a:p>
            <a:r>
              <a:rPr lang="en-US" sz="2000" b="1" dirty="0"/>
              <a:t>65 AVERAGE VETERAN AGE</a:t>
            </a:r>
          </a:p>
          <a:p>
            <a:r>
              <a:rPr lang="en-US" sz="2000" b="1" dirty="0"/>
              <a:t>36% RURAL RESIDENTS</a:t>
            </a:r>
          </a:p>
          <a:p>
            <a:r>
              <a:rPr lang="en-US" sz="2000" b="1" dirty="0"/>
              <a:t>92% WOULD ATTEND FUTURE EVENT</a:t>
            </a:r>
          </a:p>
          <a:p>
            <a:endParaRPr lang="en-US" sz="2000" b="1" dirty="0"/>
          </a:p>
          <a:p>
            <a:r>
              <a:rPr lang="en-US" sz="2000" b="1" dirty="0"/>
              <a:t>TOTAL CARE VALUE: $406,512 </a:t>
            </a:r>
          </a:p>
          <a:p>
            <a:endParaRPr lang="en-US" sz="2000" b="1" dirty="0"/>
          </a:p>
          <a:p>
            <a:endParaRPr lang="en-US" dirty="0"/>
          </a:p>
        </p:txBody>
      </p:sp>
      <p:pic>
        <p:nvPicPr>
          <p:cNvPr id="5" name="Picture 4">
            <a:extLst>
              <a:ext uri="{FF2B5EF4-FFF2-40B4-BE49-F238E27FC236}">
                <a16:creationId xmlns:a16="http://schemas.microsoft.com/office/drawing/2014/main" id="{4608D803-E257-76D9-58A6-474FF918ECDD}"/>
              </a:ext>
            </a:extLst>
          </p:cNvPr>
          <p:cNvPicPr>
            <a:picLocks noChangeAspect="1"/>
          </p:cNvPicPr>
          <p:nvPr/>
        </p:nvPicPr>
        <p:blipFill>
          <a:blip r:embed="rId16"/>
          <a:stretch>
            <a:fillRect/>
          </a:stretch>
        </p:blipFill>
        <p:spPr>
          <a:xfrm>
            <a:off x="239486" y="2764971"/>
            <a:ext cx="3494314" cy="3037115"/>
          </a:xfrm>
          <a:prstGeom prst="rect">
            <a:avLst/>
          </a:prstGeom>
        </p:spPr>
      </p:pic>
      <p:pic>
        <p:nvPicPr>
          <p:cNvPr id="8" name="Picture 7">
            <a:extLst>
              <a:ext uri="{FF2B5EF4-FFF2-40B4-BE49-F238E27FC236}">
                <a16:creationId xmlns:a16="http://schemas.microsoft.com/office/drawing/2014/main" id="{D58A2F2A-23BC-2016-AAB2-EC6A83FD031B}"/>
              </a:ext>
            </a:extLst>
          </p:cNvPr>
          <p:cNvPicPr>
            <a:picLocks noChangeAspect="1"/>
          </p:cNvPicPr>
          <p:nvPr/>
        </p:nvPicPr>
        <p:blipFill>
          <a:blip r:embed="rId17"/>
          <a:stretch>
            <a:fillRect/>
          </a:stretch>
        </p:blipFill>
        <p:spPr>
          <a:xfrm>
            <a:off x="8348870" y="2764971"/>
            <a:ext cx="3603644" cy="3037114"/>
          </a:xfrm>
          <a:prstGeom prst="rect">
            <a:avLst/>
          </a:prstGeom>
        </p:spPr>
      </p:pic>
    </p:spTree>
    <p:extLst>
      <p:ext uri="{BB962C8B-B14F-4D97-AF65-F5344CB8AC3E}">
        <p14:creationId xmlns:p14="http://schemas.microsoft.com/office/powerpoint/2010/main" val="417866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B133C3BF-1A15-719F-2E83-8EE5C01ACDF3}"/>
              </a:ext>
            </a:extLst>
          </p:cNvPr>
          <p:cNvSpPr txBox="1"/>
          <p:nvPr/>
        </p:nvSpPr>
        <p:spPr>
          <a:xfrm>
            <a:off x="4345755" y="2057400"/>
            <a:ext cx="3578828" cy="4462760"/>
          </a:xfrm>
          <a:prstGeom prst="rect">
            <a:avLst/>
          </a:prstGeom>
          <a:noFill/>
        </p:spPr>
        <p:txBody>
          <a:bodyPr wrap="square" rtlCol="0">
            <a:spAutoFit/>
          </a:bodyPr>
          <a:lstStyle/>
          <a:p>
            <a:r>
              <a:rPr lang="en-US" sz="2400" b="1" dirty="0"/>
              <a:t>2023 VETMOM EXPENSES</a:t>
            </a:r>
          </a:p>
          <a:p>
            <a:endParaRPr lang="en-US" sz="2000" b="1" dirty="0"/>
          </a:p>
          <a:p>
            <a:endParaRPr lang="en-US" sz="2000" b="1" dirty="0"/>
          </a:p>
          <a:p>
            <a:r>
              <a:rPr lang="en-US" sz="2000" b="1" dirty="0"/>
              <a:t>ADCF EQUIPMENT   28,000</a:t>
            </a:r>
          </a:p>
          <a:p>
            <a:r>
              <a:rPr lang="en-US" sz="2000" b="1" dirty="0"/>
              <a:t>ADCF DEPOSIT          10,000</a:t>
            </a:r>
          </a:p>
          <a:p>
            <a:r>
              <a:rPr lang="en-US" sz="2000" b="1" dirty="0"/>
              <a:t>DENTAL SUPPLIES    13,500</a:t>
            </a:r>
          </a:p>
          <a:p>
            <a:r>
              <a:rPr lang="en-US" sz="2000" b="1" dirty="0"/>
              <a:t>FOOD AND DRINKS     2100   </a:t>
            </a:r>
          </a:p>
          <a:p>
            <a:r>
              <a:rPr lang="en-US" sz="2000" b="1" dirty="0"/>
              <a:t>REGISTRATION SITE       750</a:t>
            </a:r>
          </a:p>
          <a:p>
            <a:r>
              <a:rPr lang="en-US" sz="2000" b="1" dirty="0"/>
              <a:t>STORAGE UNIT               715</a:t>
            </a:r>
          </a:p>
          <a:p>
            <a:r>
              <a:rPr lang="en-US" sz="2000" b="1" dirty="0"/>
              <a:t>VETERAN DISPLAY         500</a:t>
            </a:r>
          </a:p>
          <a:p>
            <a:r>
              <a:rPr lang="en-US" sz="2000" b="1" dirty="0"/>
              <a:t>MISSION SOFTWEAR    500 </a:t>
            </a:r>
          </a:p>
          <a:p>
            <a:r>
              <a:rPr lang="en-US" sz="2000" b="1" dirty="0"/>
              <a:t>ELECT/PLUMB   DONATION</a:t>
            </a:r>
          </a:p>
          <a:p>
            <a:endParaRPr lang="en-US" sz="2000" b="1" dirty="0"/>
          </a:p>
          <a:p>
            <a:r>
              <a:rPr lang="en-US" sz="2000" b="1" dirty="0"/>
              <a:t>APPROX TOTAL:      $56,000</a:t>
            </a:r>
          </a:p>
        </p:txBody>
      </p:sp>
      <p:pic>
        <p:nvPicPr>
          <p:cNvPr id="4" name="Picture 3">
            <a:extLst>
              <a:ext uri="{FF2B5EF4-FFF2-40B4-BE49-F238E27FC236}">
                <a16:creationId xmlns:a16="http://schemas.microsoft.com/office/drawing/2014/main" id="{02536FFF-43F6-7CAF-3167-C41F68613186}"/>
              </a:ext>
            </a:extLst>
          </p:cNvPr>
          <p:cNvPicPr>
            <a:picLocks noChangeAspect="1"/>
          </p:cNvPicPr>
          <p:nvPr/>
        </p:nvPicPr>
        <p:blipFill>
          <a:blip r:embed="rId16"/>
          <a:stretch>
            <a:fillRect/>
          </a:stretch>
        </p:blipFill>
        <p:spPr>
          <a:xfrm>
            <a:off x="315685" y="3140764"/>
            <a:ext cx="3831771" cy="2889921"/>
          </a:xfrm>
          <a:prstGeom prst="rect">
            <a:avLst/>
          </a:prstGeom>
        </p:spPr>
      </p:pic>
      <p:pic>
        <p:nvPicPr>
          <p:cNvPr id="7" name="Picture 6">
            <a:extLst>
              <a:ext uri="{FF2B5EF4-FFF2-40B4-BE49-F238E27FC236}">
                <a16:creationId xmlns:a16="http://schemas.microsoft.com/office/drawing/2014/main" id="{4307DBEA-0CBA-B809-4517-8BEBD763DFC9}"/>
              </a:ext>
            </a:extLst>
          </p:cNvPr>
          <p:cNvPicPr>
            <a:picLocks noChangeAspect="1"/>
          </p:cNvPicPr>
          <p:nvPr/>
        </p:nvPicPr>
        <p:blipFill>
          <a:blip r:embed="rId17"/>
          <a:stretch>
            <a:fillRect/>
          </a:stretch>
        </p:blipFill>
        <p:spPr>
          <a:xfrm>
            <a:off x="7805057" y="3147933"/>
            <a:ext cx="3995057" cy="2882753"/>
          </a:xfrm>
          <a:prstGeom prst="rect">
            <a:avLst/>
          </a:prstGeom>
        </p:spPr>
      </p:pic>
    </p:spTree>
    <p:extLst>
      <p:ext uri="{BB962C8B-B14F-4D97-AF65-F5344CB8AC3E}">
        <p14:creationId xmlns:p14="http://schemas.microsoft.com/office/powerpoint/2010/main" val="2356518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6" name="TextBox 25">
            <a:extLst>
              <a:ext uri="{FF2B5EF4-FFF2-40B4-BE49-F238E27FC236}">
                <a16:creationId xmlns:a16="http://schemas.microsoft.com/office/drawing/2014/main" id="{BB4230C0-AC85-C606-93C1-EF8CF992C849}"/>
              </a:ext>
            </a:extLst>
          </p:cNvPr>
          <p:cNvSpPr txBox="1"/>
          <p:nvPr/>
        </p:nvSpPr>
        <p:spPr>
          <a:xfrm>
            <a:off x="3850064" y="2035629"/>
            <a:ext cx="5125940" cy="5078313"/>
          </a:xfrm>
          <a:prstGeom prst="rect">
            <a:avLst/>
          </a:prstGeom>
          <a:noFill/>
        </p:spPr>
        <p:txBody>
          <a:bodyPr wrap="square" rtlCol="0">
            <a:spAutoFit/>
          </a:bodyPr>
          <a:lstStyle/>
          <a:p>
            <a:r>
              <a:rPr lang="en-US" sz="2000" b="1" dirty="0"/>
              <a:t>       </a:t>
            </a:r>
            <a:r>
              <a:rPr lang="en-US" sz="2400" b="1" dirty="0"/>
              <a:t>2024 VETMOM PARTNERS:</a:t>
            </a:r>
          </a:p>
          <a:p>
            <a:endParaRPr lang="en-US" sz="2000" b="1" dirty="0"/>
          </a:p>
          <a:p>
            <a:r>
              <a:rPr lang="en-US" sz="2000" b="1" dirty="0"/>
              <a:t>NEBRASKA DENTAL FOUNDATION</a:t>
            </a:r>
          </a:p>
          <a:p>
            <a:r>
              <a:rPr lang="en-US" sz="2000" b="1" dirty="0"/>
              <a:t>DHHS OFFICE OF ORAL HEALTH</a:t>
            </a:r>
          </a:p>
          <a:p>
            <a:r>
              <a:rPr lang="en-US" sz="2000" b="1" dirty="0"/>
              <a:t>NEBRASKA NATIONAL GUARD</a:t>
            </a:r>
          </a:p>
          <a:p>
            <a:r>
              <a:rPr lang="en-US" sz="2000" b="1" dirty="0"/>
              <a:t>NEBRASKA DEPT OF VETERANS’ AFFAIRS</a:t>
            </a:r>
          </a:p>
          <a:p>
            <a:r>
              <a:rPr lang="en-US" sz="2000" b="1" dirty="0"/>
              <a:t>NEBRASKA DENTAL ASSOCAITION</a:t>
            </a:r>
          </a:p>
          <a:p>
            <a:r>
              <a:rPr lang="en-US" sz="2000" b="1" dirty="0"/>
              <a:t>NEBRASKA DENTAL HYGIENE ASSOCAITION</a:t>
            </a:r>
          </a:p>
          <a:p>
            <a:r>
              <a:rPr lang="en-US" sz="2000" b="1" dirty="0"/>
              <a:t>UNMC COLLEGE OF DENTISTRY</a:t>
            </a:r>
          </a:p>
          <a:p>
            <a:r>
              <a:rPr lang="en-US" sz="2000" b="1" dirty="0"/>
              <a:t>CREIGHTON UNI SCHOOL OF DENTISTRY</a:t>
            </a:r>
          </a:p>
          <a:p>
            <a:r>
              <a:rPr lang="en-US" sz="2000" b="1" dirty="0"/>
              <a:t>AMERICA DENTIST CARE FOUNDATION</a:t>
            </a:r>
          </a:p>
          <a:p>
            <a:r>
              <a:rPr lang="en-US" sz="2000" b="1" dirty="0"/>
              <a:t>DENTAL DESIGNS LABORATORY </a:t>
            </a:r>
          </a:p>
          <a:p>
            <a:r>
              <a:rPr lang="en-US" sz="2000" b="1" dirty="0"/>
              <a:t>DEXIS IMAGING SOLUTIONS</a:t>
            </a:r>
          </a:p>
          <a:p>
            <a:r>
              <a:rPr lang="en-US" sz="2000" b="1" dirty="0"/>
              <a:t>PATTERSON DENTAL SUPPLY</a:t>
            </a:r>
          </a:p>
          <a:p>
            <a:endParaRPr lang="en-US" sz="2000" b="1" dirty="0"/>
          </a:p>
          <a:p>
            <a:endParaRPr lang="en-US" sz="2000" b="1" dirty="0"/>
          </a:p>
        </p:txBody>
      </p:sp>
      <p:pic>
        <p:nvPicPr>
          <p:cNvPr id="3" name="Picture 2" descr="A group of people in a room&#10;&#10;Description automatically generated with medium confidence">
            <a:extLst>
              <a:ext uri="{FF2B5EF4-FFF2-40B4-BE49-F238E27FC236}">
                <a16:creationId xmlns:a16="http://schemas.microsoft.com/office/drawing/2014/main" id="{84CBCCE8-A312-E019-4FD7-FE86685F17B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641277" y="2969226"/>
            <a:ext cx="3277728" cy="2928258"/>
          </a:xfrm>
          <a:prstGeom prst="rect">
            <a:avLst/>
          </a:prstGeom>
        </p:spPr>
      </p:pic>
      <p:pic>
        <p:nvPicPr>
          <p:cNvPr id="5" name="Picture 4">
            <a:extLst>
              <a:ext uri="{FF2B5EF4-FFF2-40B4-BE49-F238E27FC236}">
                <a16:creationId xmlns:a16="http://schemas.microsoft.com/office/drawing/2014/main" id="{CF622E9B-F44E-B80B-88C2-FA8CCD9DA495}"/>
              </a:ext>
            </a:extLst>
          </p:cNvPr>
          <p:cNvPicPr>
            <a:picLocks noChangeAspect="1"/>
          </p:cNvPicPr>
          <p:nvPr/>
        </p:nvPicPr>
        <p:blipFill>
          <a:blip r:embed="rId17"/>
          <a:stretch>
            <a:fillRect/>
          </a:stretch>
        </p:blipFill>
        <p:spPr>
          <a:xfrm>
            <a:off x="272995" y="3038476"/>
            <a:ext cx="3336897" cy="2928258"/>
          </a:xfrm>
          <a:prstGeom prst="rect">
            <a:avLst/>
          </a:prstGeom>
        </p:spPr>
      </p:pic>
    </p:spTree>
    <p:extLst>
      <p:ext uri="{BB962C8B-B14F-4D97-AF65-F5344CB8AC3E}">
        <p14:creationId xmlns:p14="http://schemas.microsoft.com/office/powerpoint/2010/main" val="2630969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718716CD-AD39-1CA4-950E-2BEB8F975721}"/>
              </a:ext>
            </a:extLst>
          </p:cNvPr>
          <p:cNvSpPr txBox="1"/>
          <p:nvPr/>
        </p:nvSpPr>
        <p:spPr>
          <a:xfrm>
            <a:off x="4204530" y="2122715"/>
            <a:ext cx="3959755" cy="461665"/>
          </a:xfrm>
          <a:prstGeom prst="rect">
            <a:avLst/>
          </a:prstGeom>
          <a:noFill/>
        </p:spPr>
        <p:txBody>
          <a:bodyPr wrap="square" rtlCol="0">
            <a:spAutoFit/>
          </a:bodyPr>
          <a:lstStyle/>
          <a:p>
            <a:r>
              <a:rPr lang="en-US" sz="2400" b="1" dirty="0"/>
              <a:t>     2024 VETMOM GOALS</a:t>
            </a:r>
          </a:p>
        </p:txBody>
      </p:sp>
      <p:sp>
        <p:nvSpPr>
          <p:cNvPr id="3" name="TextBox 2">
            <a:extLst>
              <a:ext uri="{FF2B5EF4-FFF2-40B4-BE49-F238E27FC236}">
                <a16:creationId xmlns:a16="http://schemas.microsoft.com/office/drawing/2014/main" id="{636A2DE6-7C40-6E4A-DB57-D3FAEF953BD6}"/>
              </a:ext>
            </a:extLst>
          </p:cNvPr>
          <p:cNvSpPr txBox="1"/>
          <p:nvPr/>
        </p:nvSpPr>
        <p:spPr>
          <a:xfrm>
            <a:off x="3850063" y="2852058"/>
            <a:ext cx="4314224" cy="5940088"/>
          </a:xfrm>
          <a:prstGeom prst="rect">
            <a:avLst/>
          </a:prstGeom>
          <a:noFill/>
        </p:spPr>
        <p:txBody>
          <a:bodyPr wrap="square" rtlCol="0">
            <a:spAutoFit/>
          </a:bodyPr>
          <a:lstStyle/>
          <a:p>
            <a:pPr marL="342900" indent="-342900">
              <a:buFont typeface="Arial" panose="020B0604020202020204" pitchFamily="34" charset="0"/>
              <a:buChar char="•"/>
            </a:pPr>
            <a:r>
              <a:rPr lang="en-US" sz="2000" b="1" dirty="0"/>
              <a:t>INCREASE APPOINTMENT SLOTS TO ACCOMMODATE APPROXIMATELY 500 VETERANS AND SPOUSES</a:t>
            </a:r>
          </a:p>
          <a:p>
            <a:endParaRPr lang="en-US" sz="2000" b="1" dirty="0"/>
          </a:p>
          <a:p>
            <a:pPr marL="342900" indent="-342900">
              <a:buFont typeface="Arial" panose="020B0604020202020204" pitchFamily="34" charset="0"/>
              <a:buChar char="•"/>
            </a:pPr>
            <a:r>
              <a:rPr lang="en-US" sz="2000" b="1" dirty="0"/>
              <a:t>RECRUIT APPROXIMATELY 250 </a:t>
            </a:r>
          </a:p>
          <a:p>
            <a:r>
              <a:rPr lang="en-US" sz="2000" b="1" dirty="0"/>
              <a:t>      DENTAL VOLUNTEER PERSONNEL</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PROVIDE 100 PAIRS OF DENTURES</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PROVIDE AT LEAST 3,000 DENTAL SERVICES WITH A VALUE OF</a:t>
            </a:r>
          </a:p>
          <a:p>
            <a:r>
              <a:rPr lang="en-US" sz="2000" b="1" dirty="0"/>
              <a:t>      APPROXIMATLEY $500,000</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pic>
        <p:nvPicPr>
          <p:cNvPr id="5" name="Picture 4">
            <a:extLst>
              <a:ext uri="{FF2B5EF4-FFF2-40B4-BE49-F238E27FC236}">
                <a16:creationId xmlns:a16="http://schemas.microsoft.com/office/drawing/2014/main" id="{4608D803-E257-76D9-58A6-474FF918ECD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48918" y="2807471"/>
            <a:ext cx="3591458" cy="2931458"/>
          </a:xfrm>
          <a:prstGeom prst="rect">
            <a:avLst/>
          </a:prstGeom>
        </p:spPr>
      </p:pic>
      <p:pic>
        <p:nvPicPr>
          <p:cNvPr id="8" name="Picture 7">
            <a:extLst>
              <a:ext uri="{FF2B5EF4-FFF2-40B4-BE49-F238E27FC236}">
                <a16:creationId xmlns:a16="http://schemas.microsoft.com/office/drawing/2014/main" id="{D58A2F2A-23BC-2016-AAB2-EC6A83FD031B}"/>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8191264" y="2807471"/>
            <a:ext cx="3603644" cy="2931458"/>
          </a:xfrm>
          <a:prstGeom prst="rect">
            <a:avLst/>
          </a:prstGeom>
        </p:spPr>
      </p:pic>
    </p:spTree>
    <p:extLst>
      <p:ext uri="{BB962C8B-B14F-4D97-AF65-F5344CB8AC3E}">
        <p14:creationId xmlns:p14="http://schemas.microsoft.com/office/powerpoint/2010/main" val="2419765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654295" y="471336"/>
            <a:ext cx="1178611"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71742" y="530241"/>
            <a:ext cx="115458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0FF2E26D-3FE8-6E04-2D4E-D95281417278}"/>
              </a:ext>
            </a:extLst>
          </p:cNvPr>
          <p:cNvSpPr txBox="1"/>
          <p:nvPr/>
        </p:nvSpPr>
        <p:spPr>
          <a:xfrm>
            <a:off x="4180113" y="2394857"/>
            <a:ext cx="4767943" cy="3875314"/>
          </a:xfrm>
          <a:prstGeom prst="rect">
            <a:avLst/>
          </a:prstGeom>
          <a:noFill/>
        </p:spPr>
        <p:txBody>
          <a:bodyPr wrap="square" rtlCol="0">
            <a:spAutoFit/>
          </a:bodyPr>
          <a:lstStyle/>
          <a:p>
            <a:r>
              <a:rPr lang="en-US" sz="2400" b="1" dirty="0"/>
              <a:t>2024 VETMOM EXPENSES</a:t>
            </a:r>
          </a:p>
          <a:p>
            <a:r>
              <a:rPr lang="en-US" sz="2400" b="1" dirty="0"/>
              <a:t>             Estimated </a:t>
            </a:r>
          </a:p>
          <a:p>
            <a:endParaRPr lang="en-US" sz="2000" b="1" dirty="0"/>
          </a:p>
          <a:p>
            <a:r>
              <a:rPr lang="en-US" sz="2000" b="1" dirty="0"/>
              <a:t>ADCF EQUIPMENT           40,000</a:t>
            </a:r>
          </a:p>
          <a:p>
            <a:r>
              <a:rPr lang="en-US" sz="2000" b="1" dirty="0"/>
              <a:t>DENTAL SUPPLIES            15,000+</a:t>
            </a:r>
          </a:p>
          <a:p>
            <a:r>
              <a:rPr lang="en-US" sz="2000" b="1" dirty="0"/>
              <a:t>ELECT/PLUMB COSTS        5,000+</a:t>
            </a:r>
          </a:p>
          <a:p>
            <a:r>
              <a:rPr lang="en-US" sz="2000" b="1" dirty="0"/>
              <a:t>FOOD AND DRINKS           3,500</a:t>
            </a:r>
          </a:p>
          <a:p>
            <a:r>
              <a:rPr lang="en-US" sz="2000" b="1" dirty="0"/>
              <a:t>EVENT PROMOTION           2000+</a:t>
            </a:r>
          </a:p>
          <a:p>
            <a:r>
              <a:rPr lang="en-US" sz="2000" b="1" dirty="0"/>
              <a:t>COMPUTER SOFTWEAR     1500</a:t>
            </a:r>
          </a:p>
          <a:p>
            <a:r>
              <a:rPr lang="en-US" sz="2000" b="1" dirty="0"/>
              <a:t>VETERAN DISPLAY                 500</a:t>
            </a:r>
          </a:p>
          <a:p>
            <a:endParaRPr lang="en-US" sz="2000" b="1" dirty="0"/>
          </a:p>
          <a:p>
            <a:r>
              <a:rPr lang="en-US" sz="2000" b="1" dirty="0"/>
              <a:t>APPROX TOTAL:              $67,500+</a:t>
            </a:r>
          </a:p>
        </p:txBody>
      </p:sp>
      <p:pic>
        <p:nvPicPr>
          <p:cNvPr id="4" name="Picture 3">
            <a:extLst>
              <a:ext uri="{FF2B5EF4-FFF2-40B4-BE49-F238E27FC236}">
                <a16:creationId xmlns:a16="http://schemas.microsoft.com/office/drawing/2014/main" id="{174D47B2-6318-AD66-1C62-FCAAEE663F65}"/>
              </a:ext>
            </a:extLst>
          </p:cNvPr>
          <p:cNvPicPr>
            <a:picLocks noChangeAspect="1"/>
          </p:cNvPicPr>
          <p:nvPr/>
        </p:nvPicPr>
        <p:blipFill>
          <a:blip r:embed="rId16"/>
          <a:stretch>
            <a:fillRect/>
          </a:stretch>
        </p:blipFill>
        <p:spPr>
          <a:xfrm>
            <a:off x="402771" y="2884188"/>
            <a:ext cx="3559629" cy="3070298"/>
          </a:xfrm>
          <a:prstGeom prst="rect">
            <a:avLst/>
          </a:prstGeom>
        </p:spPr>
      </p:pic>
      <p:pic>
        <p:nvPicPr>
          <p:cNvPr id="7" name="Picture 6">
            <a:extLst>
              <a:ext uri="{FF2B5EF4-FFF2-40B4-BE49-F238E27FC236}">
                <a16:creationId xmlns:a16="http://schemas.microsoft.com/office/drawing/2014/main" id="{825BB85C-DB40-A8A6-8109-B476BC879C6A}"/>
              </a:ext>
            </a:extLst>
          </p:cNvPr>
          <p:cNvPicPr>
            <a:picLocks noChangeAspect="1"/>
          </p:cNvPicPr>
          <p:nvPr/>
        </p:nvPicPr>
        <p:blipFill>
          <a:blip r:embed="rId17"/>
          <a:stretch>
            <a:fillRect/>
          </a:stretch>
        </p:blipFill>
        <p:spPr>
          <a:xfrm>
            <a:off x="8000999" y="2884188"/>
            <a:ext cx="3788229" cy="3070298"/>
          </a:xfrm>
          <a:prstGeom prst="rect">
            <a:avLst/>
          </a:prstGeom>
        </p:spPr>
      </p:pic>
    </p:spTree>
    <p:extLst>
      <p:ext uri="{BB962C8B-B14F-4D97-AF65-F5344CB8AC3E}">
        <p14:creationId xmlns:p14="http://schemas.microsoft.com/office/powerpoint/2010/main" val="67190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59A2CDC2-D5D5-DBB2-C17C-F4BBDDEF2618}"/>
              </a:ext>
            </a:extLst>
          </p:cNvPr>
          <p:cNvPicPr>
            <a:picLocks noGrp="1" noChangeAspect="1"/>
          </p:cNvPicPr>
          <p:nvPr>
            <p:ph idx="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178090" y="471339"/>
            <a:ext cx="1178611" cy="1150071"/>
          </a:xfrm>
        </p:spPr>
      </p:pic>
      <p:pic>
        <p:nvPicPr>
          <p:cNvPr id="9" name="Picture 8" descr="Logo&#10;&#10;Description automatically generated">
            <a:extLst>
              <a:ext uri="{FF2B5EF4-FFF2-40B4-BE49-F238E27FC236}">
                <a16:creationId xmlns:a16="http://schemas.microsoft.com/office/drawing/2014/main" id="{30D91E7A-03B3-ACB8-50E4-FBA11E2818B0}"/>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868337" y="471336"/>
            <a:ext cx="1178611" cy="1150071"/>
          </a:xfrm>
          <a:prstGeom prst="rect">
            <a:avLst/>
          </a:prstGeom>
        </p:spPr>
      </p:pic>
      <p:sp>
        <p:nvSpPr>
          <p:cNvPr id="10" name="TextBox 9">
            <a:extLst>
              <a:ext uri="{FF2B5EF4-FFF2-40B4-BE49-F238E27FC236}">
                <a16:creationId xmlns:a16="http://schemas.microsoft.com/office/drawing/2014/main" id="{4E9CD780-D052-CD1A-DB28-9AA761CE71F6}"/>
              </a:ext>
            </a:extLst>
          </p:cNvPr>
          <p:cNvSpPr txBox="1"/>
          <p:nvPr/>
        </p:nvSpPr>
        <p:spPr>
          <a:xfrm>
            <a:off x="2450968" y="6969580"/>
            <a:ext cx="1399095" cy="507831"/>
          </a:xfrm>
          <a:prstGeom prst="rect">
            <a:avLst/>
          </a:prstGeom>
          <a:noFill/>
        </p:spPr>
        <p:txBody>
          <a:bodyPr wrap="square" rtlCol="0">
            <a:spAutoFit/>
          </a:bodyPr>
          <a:lstStyle/>
          <a:p>
            <a:r>
              <a:rPr lang="en-US" sz="900">
                <a:hlinkClick r:id="rId5" tooltip="https://en.wikipedia.org/wiki/File:Seal_of_the_United_States_Department_of_the_Navy.svg"/>
              </a:rPr>
              <a:t>This Photo</a:t>
            </a:r>
            <a:r>
              <a:rPr lang="en-US" sz="900"/>
              <a:t> by Unknown Author is licensed under </a:t>
            </a:r>
            <a:r>
              <a:rPr lang="en-US" sz="900">
                <a:hlinkClick r:id="rId6" tooltip="https://creativecommons.org/licenses/by-sa/3.0/"/>
              </a:rPr>
              <a:t>CC BY-SA</a:t>
            </a:r>
            <a:endParaRPr lang="en-US" sz="900"/>
          </a:p>
        </p:txBody>
      </p:sp>
      <p:pic>
        <p:nvPicPr>
          <p:cNvPr id="12" name="Picture 11" descr="Logo&#10;&#10;Description automatically generated">
            <a:extLst>
              <a:ext uri="{FF2B5EF4-FFF2-40B4-BE49-F238E27FC236}">
                <a16:creationId xmlns:a16="http://schemas.microsoft.com/office/drawing/2014/main" id="{89C26FAE-E985-C240-C38F-420153AAA75F}"/>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4575213" y="471336"/>
            <a:ext cx="1257693" cy="1150071"/>
          </a:xfrm>
          <a:prstGeom prst="rect">
            <a:avLst/>
          </a:prstGeom>
        </p:spPr>
      </p:pic>
      <p:sp>
        <p:nvSpPr>
          <p:cNvPr id="13" name="TextBox 12">
            <a:extLst>
              <a:ext uri="{FF2B5EF4-FFF2-40B4-BE49-F238E27FC236}">
                <a16:creationId xmlns:a16="http://schemas.microsoft.com/office/drawing/2014/main" id="{EEFA650B-C0F0-5D37-B489-C5547BD79CAF}"/>
              </a:ext>
            </a:extLst>
          </p:cNvPr>
          <p:cNvSpPr txBox="1"/>
          <p:nvPr/>
        </p:nvSpPr>
        <p:spPr>
          <a:xfrm>
            <a:off x="4345756" y="6880863"/>
            <a:ext cx="1257693" cy="646331"/>
          </a:xfrm>
          <a:prstGeom prst="rect">
            <a:avLst/>
          </a:prstGeom>
          <a:noFill/>
        </p:spPr>
        <p:txBody>
          <a:bodyPr wrap="square" rtlCol="0">
            <a:spAutoFit/>
          </a:bodyPr>
          <a:lstStyle/>
          <a:p>
            <a:r>
              <a:rPr lang="en-US" sz="900">
                <a:hlinkClick r:id="rId8" tooltip="https://en.wikipedia.org/wiki/File:Seal_of_the_United_States_Department_of_the_Air_Force.svg"/>
              </a:rPr>
              <a:t>This Photo</a:t>
            </a:r>
            <a:r>
              <a:rPr lang="en-US" sz="900"/>
              <a:t> by Unknown Author is licensed under </a:t>
            </a:r>
            <a:r>
              <a:rPr lang="en-US" sz="900">
                <a:hlinkClick r:id="rId6" tooltip="https://creativecommons.org/licenses/by-sa/3.0/"/>
              </a:rPr>
              <a:t>CC BY-SA</a:t>
            </a:r>
            <a:endParaRPr lang="en-US" sz="900"/>
          </a:p>
        </p:txBody>
      </p:sp>
      <p:pic>
        <p:nvPicPr>
          <p:cNvPr id="18" name="Picture 17" descr="Logo&#10;&#10;Description automatically generated">
            <a:extLst>
              <a:ext uri="{FF2B5EF4-FFF2-40B4-BE49-F238E27FC236}">
                <a16:creationId xmlns:a16="http://schemas.microsoft.com/office/drawing/2014/main" id="{DBCFFC9A-51EC-BB49-8798-B29AD9607549}"/>
              </a:ext>
            </a:extLst>
          </p:cNvPr>
          <p:cNvPicPr>
            <a:picLocks noChangeAspect="1"/>
          </p:cNvPicPr>
          <p:nvPr/>
        </p:nvPicPr>
        <p:blipFill>
          <a:blip r:embed="rId9" cstate="print">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7924583" y="471338"/>
            <a:ext cx="1178611" cy="1150072"/>
          </a:xfrm>
          <a:prstGeom prst="rect">
            <a:avLst/>
          </a:prstGeom>
        </p:spPr>
      </p:pic>
      <p:sp>
        <p:nvSpPr>
          <p:cNvPr id="19" name="TextBox 18">
            <a:extLst>
              <a:ext uri="{FF2B5EF4-FFF2-40B4-BE49-F238E27FC236}">
                <a16:creationId xmlns:a16="http://schemas.microsoft.com/office/drawing/2014/main" id="{4E810223-AC2C-6FD6-3ED4-B6F630012915}"/>
              </a:ext>
            </a:extLst>
          </p:cNvPr>
          <p:cNvSpPr txBox="1"/>
          <p:nvPr/>
        </p:nvSpPr>
        <p:spPr>
          <a:xfrm>
            <a:off x="6096000" y="6948732"/>
            <a:ext cx="1399096" cy="507831"/>
          </a:xfrm>
          <a:prstGeom prst="rect">
            <a:avLst/>
          </a:prstGeom>
          <a:noFill/>
        </p:spPr>
        <p:txBody>
          <a:bodyPr wrap="square" rtlCol="0">
            <a:spAutoFit/>
          </a:bodyPr>
          <a:lstStyle/>
          <a:p>
            <a:r>
              <a:rPr lang="en-US" sz="900">
                <a:hlinkClick r:id="rId10" tooltip="https://en.wikipedia.org/wiki/File:US-CoastGuard-Seal.svg"/>
              </a:rPr>
              <a:t>This Photo</a:t>
            </a:r>
            <a:r>
              <a:rPr lang="en-US" sz="900"/>
              <a:t> by Unknown Author is licensed under </a:t>
            </a:r>
            <a:r>
              <a:rPr lang="en-US" sz="900">
                <a:hlinkClick r:id="rId6" tooltip="https://creativecommons.org/licenses/by-sa/3.0/"/>
              </a:rPr>
              <a:t>CC BY-SA</a:t>
            </a:r>
            <a:endParaRPr lang="en-US" sz="900"/>
          </a:p>
        </p:txBody>
      </p:sp>
      <p:pic>
        <p:nvPicPr>
          <p:cNvPr id="21" name="Picture 20" descr="Logo&#10;&#10;Description automatically generated with medium confidence">
            <a:extLst>
              <a:ext uri="{FF2B5EF4-FFF2-40B4-BE49-F238E27FC236}">
                <a16:creationId xmlns:a16="http://schemas.microsoft.com/office/drawing/2014/main" id="{D118E696-3F3D-027E-65DA-6B33A57FC18E}"/>
              </a:ext>
            </a:extLst>
          </p:cNvPr>
          <p:cNvPicPr>
            <a:picLocks noChangeAspect="1"/>
          </p:cNvPicPr>
          <p:nvPr/>
        </p:nvPicPr>
        <p:blipFill>
          <a:blip r:embed="rId11">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277424" y="447846"/>
            <a:ext cx="1178611" cy="1128822"/>
          </a:xfrm>
          <a:prstGeom prst="rect">
            <a:avLst/>
          </a:prstGeom>
        </p:spPr>
      </p:pic>
      <p:sp>
        <p:nvSpPr>
          <p:cNvPr id="22" name="TextBox 21">
            <a:extLst>
              <a:ext uri="{FF2B5EF4-FFF2-40B4-BE49-F238E27FC236}">
                <a16:creationId xmlns:a16="http://schemas.microsoft.com/office/drawing/2014/main" id="{71190E89-349C-3480-08F7-255327E4E51D}"/>
              </a:ext>
            </a:extLst>
          </p:cNvPr>
          <p:cNvSpPr txBox="1"/>
          <p:nvPr/>
        </p:nvSpPr>
        <p:spPr>
          <a:xfrm>
            <a:off x="8286161" y="6831080"/>
            <a:ext cx="1214290" cy="646331"/>
          </a:xfrm>
          <a:prstGeom prst="rect">
            <a:avLst/>
          </a:prstGeom>
          <a:noFill/>
        </p:spPr>
        <p:txBody>
          <a:bodyPr wrap="square" rtlCol="0">
            <a:spAutoFit/>
          </a:bodyPr>
          <a:lstStyle/>
          <a:p>
            <a:r>
              <a:rPr lang="en-US" sz="900">
                <a:hlinkClick r:id="rId12" tooltip="https://en.wikipedia.org/wiki/United_States_Marine_Corps"/>
              </a:rPr>
              <a:t>This Photo</a:t>
            </a:r>
            <a:r>
              <a:rPr lang="en-US" sz="900"/>
              <a:t> by Unknown Author is licensed under </a:t>
            </a:r>
            <a:r>
              <a:rPr lang="en-US" sz="900">
                <a:hlinkClick r:id="rId6" tooltip="https://creativecommons.org/licenses/by-sa/3.0/"/>
              </a:rPr>
              <a:t>CC BY-SA</a:t>
            </a:r>
            <a:endParaRPr lang="en-US" sz="900"/>
          </a:p>
        </p:txBody>
      </p:sp>
      <p:pic>
        <p:nvPicPr>
          <p:cNvPr id="24" name="Picture 23" descr="Logo, company name&#10;&#10;Description automatically generated">
            <a:extLst>
              <a:ext uri="{FF2B5EF4-FFF2-40B4-BE49-F238E27FC236}">
                <a16:creationId xmlns:a16="http://schemas.microsoft.com/office/drawing/2014/main" id="{00D66F8E-9907-FCE1-D204-87BD0B027AAE}"/>
              </a:ext>
            </a:extLst>
          </p:cNvPr>
          <p:cNvPicPr>
            <a:picLocks noChangeAspect="1"/>
          </p:cNvPicPr>
          <p:nvPr/>
        </p:nvPicPr>
        <p:blipFill>
          <a:blip r:embed="rId13" cstate="print">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9547712" y="530241"/>
            <a:ext cx="1178612" cy="1032263"/>
          </a:xfrm>
          <a:prstGeom prst="rect">
            <a:avLst/>
          </a:prstGeom>
        </p:spPr>
      </p:pic>
      <p:sp>
        <p:nvSpPr>
          <p:cNvPr id="25" name="TextBox 24">
            <a:extLst>
              <a:ext uri="{FF2B5EF4-FFF2-40B4-BE49-F238E27FC236}">
                <a16:creationId xmlns:a16="http://schemas.microsoft.com/office/drawing/2014/main" id="{BE1A3168-0EFD-2AA8-DF2A-A24EE754F20D}"/>
              </a:ext>
            </a:extLst>
          </p:cNvPr>
          <p:cNvSpPr txBox="1"/>
          <p:nvPr/>
        </p:nvSpPr>
        <p:spPr>
          <a:xfrm>
            <a:off x="10388338" y="6981673"/>
            <a:ext cx="1255722" cy="507831"/>
          </a:xfrm>
          <a:prstGeom prst="rect">
            <a:avLst/>
          </a:prstGeom>
          <a:noFill/>
        </p:spPr>
        <p:txBody>
          <a:bodyPr wrap="square" rtlCol="0">
            <a:spAutoFit/>
          </a:bodyPr>
          <a:lstStyle/>
          <a:p>
            <a:r>
              <a:rPr lang="en-US" sz="900">
                <a:hlinkClick r:id="rId14" tooltip="https://www.universetoday.com/tag/space-force-logo/"/>
              </a:rPr>
              <a:t>This Photo</a:t>
            </a:r>
            <a:r>
              <a:rPr lang="en-US" sz="900"/>
              <a:t> by Unknown Author is licensed under </a:t>
            </a:r>
            <a:r>
              <a:rPr lang="en-US" sz="900">
                <a:hlinkClick r:id="rId15" tooltip="https://creativecommons.org/licenses/by/3.0/"/>
              </a:rPr>
              <a:t>CC BY</a:t>
            </a:r>
            <a:endParaRPr lang="en-US" sz="900"/>
          </a:p>
        </p:txBody>
      </p:sp>
      <p:sp>
        <p:nvSpPr>
          <p:cNvPr id="2" name="TextBox 1">
            <a:extLst>
              <a:ext uri="{FF2B5EF4-FFF2-40B4-BE49-F238E27FC236}">
                <a16:creationId xmlns:a16="http://schemas.microsoft.com/office/drawing/2014/main" id="{86AE5D56-9C7F-148D-435A-33F23D35FB50}"/>
              </a:ext>
            </a:extLst>
          </p:cNvPr>
          <p:cNvSpPr txBox="1"/>
          <p:nvPr/>
        </p:nvSpPr>
        <p:spPr>
          <a:xfrm>
            <a:off x="3200401" y="1981200"/>
            <a:ext cx="5247378" cy="5940088"/>
          </a:xfrm>
          <a:prstGeom prst="rect">
            <a:avLst/>
          </a:prstGeom>
          <a:noFill/>
        </p:spPr>
        <p:txBody>
          <a:bodyPr wrap="square" rtlCol="0">
            <a:spAutoFit/>
          </a:bodyPr>
          <a:lstStyle/>
          <a:p>
            <a:r>
              <a:rPr lang="en-US" dirty="0"/>
              <a:t>   </a:t>
            </a:r>
            <a:r>
              <a:rPr lang="en-US" sz="2400" b="1" dirty="0"/>
              <a:t>2024 VETMOM POTENTIAL DONORS</a:t>
            </a:r>
          </a:p>
          <a:p>
            <a:r>
              <a:rPr lang="en-US" sz="2000" b="1" dirty="0"/>
              <a:t>         </a:t>
            </a:r>
          </a:p>
          <a:p>
            <a:r>
              <a:rPr lang="en-US" sz="2000" b="1" dirty="0"/>
              <a:t>H      HORNADY MANUFACTURING</a:t>
            </a:r>
          </a:p>
          <a:p>
            <a:r>
              <a:rPr lang="en-US" sz="2000" b="1" dirty="0"/>
              <a:t>         GOOGLE NEBRASKA</a:t>
            </a:r>
          </a:p>
          <a:p>
            <a:r>
              <a:rPr lang="en-US" sz="2000" b="1" dirty="0"/>
              <a:t>         DHHS PHHS GRANT</a:t>
            </a:r>
          </a:p>
          <a:p>
            <a:r>
              <a:rPr lang="en-US" sz="2000" b="1" dirty="0"/>
              <a:t>         AMERITAS</a:t>
            </a:r>
          </a:p>
          <a:p>
            <a:r>
              <a:rPr lang="en-US" sz="2000" b="1" dirty="0"/>
              <a:t>         DELTA DENTAL</a:t>
            </a:r>
          </a:p>
          <a:p>
            <a:r>
              <a:rPr lang="en-US" sz="2000" b="1" dirty="0"/>
              <a:t>         BLUE CROSS</a:t>
            </a:r>
          </a:p>
          <a:p>
            <a:r>
              <a:rPr lang="en-US" sz="2000" b="1" dirty="0"/>
              <a:t>         LNK COMMUNITY FUND</a:t>
            </a:r>
          </a:p>
          <a:p>
            <a:r>
              <a:rPr lang="en-US" sz="2000" b="1" dirty="0"/>
              <a:t>         NDA WEBSITE</a:t>
            </a:r>
          </a:p>
          <a:p>
            <a:r>
              <a:rPr lang="en-US" sz="2000" b="1" dirty="0"/>
              <a:t>         BENCO DENTAL</a:t>
            </a:r>
          </a:p>
          <a:p>
            <a:r>
              <a:rPr lang="en-US" sz="2000" b="1" dirty="0"/>
              <a:t>         CAREQUEST</a:t>
            </a:r>
          </a:p>
          <a:p>
            <a:r>
              <a:rPr lang="en-US" sz="2000" b="1" dirty="0"/>
              <a:t>         LDDA GOLF EVENT JUNE</a:t>
            </a:r>
          </a:p>
          <a:p>
            <a:r>
              <a:rPr lang="en-US" sz="2000" b="1" dirty="0"/>
              <a:t>         RAW NERVE CONCERT SEPT</a:t>
            </a:r>
          </a:p>
          <a:p>
            <a:r>
              <a:rPr lang="en-US" sz="2000" b="1" dirty="0"/>
              <a:t>         </a:t>
            </a:r>
          </a:p>
          <a:p>
            <a:r>
              <a:rPr lang="en-US" sz="2000" b="1" dirty="0"/>
              <a:t>         </a:t>
            </a:r>
          </a:p>
          <a:p>
            <a:r>
              <a:rPr lang="en-US" sz="2000" b="1" dirty="0"/>
              <a:t>         </a:t>
            </a:r>
          </a:p>
          <a:p>
            <a:endParaRPr lang="en-US" b="1" dirty="0"/>
          </a:p>
          <a:p>
            <a:r>
              <a:rPr lang="en-US" b="1" dirty="0"/>
              <a:t> </a:t>
            </a:r>
          </a:p>
        </p:txBody>
      </p:sp>
      <p:pic>
        <p:nvPicPr>
          <p:cNvPr id="4" name="Picture 3">
            <a:extLst>
              <a:ext uri="{FF2B5EF4-FFF2-40B4-BE49-F238E27FC236}">
                <a16:creationId xmlns:a16="http://schemas.microsoft.com/office/drawing/2014/main" id="{0DB79610-915E-4538-3032-7B23396DBF9E}"/>
              </a:ext>
            </a:extLst>
          </p:cNvPr>
          <p:cNvPicPr>
            <a:picLocks noChangeAspect="1"/>
          </p:cNvPicPr>
          <p:nvPr/>
        </p:nvPicPr>
        <p:blipFill>
          <a:blip r:embed="rId16"/>
          <a:stretch>
            <a:fillRect/>
          </a:stretch>
        </p:blipFill>
        <p:spPr>
          <a:xfrm>
            <a:off x="8447778" y="2734409"/>
            <a:ext cx="3112851" cy="3652253"/>
          </a:xfrm>
          <a:prstGeom prst="rect">
            <a:avLst/>
          </a:prstGeom>
        </p:spPr>
      </p:pic>
      <p:pic>
        <p:nvPicPr>
          <p:cNvPr id="5" name="Picture 4">
            <a:extLst>
              <a:ext uri="{FF2B5EF4-FFF2-40B4-BE49-F238E27FC236}">
                <a16:creationId xmlns:a16="http://schemas.microsoft.com/office/drawing/2014/main" id="{26805B21-43E3-5C3B-1EDB-9114AC01FDBB}"/>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19454"/>
          <a:stretch/>
        </p:blipFill>
        <p:spPr>
          <a:xfrm>
            <a:off x="87551" y="2734409"/>
            <a:ext cx="3370092" cy="3652252"/>
          </a:xfrm>
          <a:prstGeom prst="rect">
            <a:avLst/>
          </a:prstGeom>
        </p:spPr>
      </p:pic>
    </p:spTree>
    <p:extLst>
      <p:ext uri="{BB962C8B-B14F-4D97-AF65-F5344CB8AC3E}">
        <p14:creationId xmlns:p14="http://schemas.microsoft.com/office/powerpoint/2010/main" val="27398432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1021</Words>
  <Application>Microsoft Office PowerPoint</Application>
  <PresentationFormat>Widescreen</PresentationFormat>
  <Paragraphs>171</Paragraphs>
  <Slides>12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8" baseType="lpstr">
      <vt:lpstr>Arial</vt:lpstr>
      <vt:lpstr>Calibri</vt:lpstr>
      <vt:lpstr>Calibri Light</vt:lpstr>
      <vt:lpstr>Tahoma</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Craft, Charles</dc:creator>
  <cp:lastModifiedBy>Craft, Charles</cp:lastModifiedBy>
  <cp:revision>36</cp:revision>
  <cp:lastPrinted>2024-02-29T17:36:32Z</cp:lastPrinted>
  <dcterms:created xsi:type="dcterms:W3CDTF">2024-02-23T18:28:21Z</dcterms:created>
  <dcterms:modified xsi:type="dcterms:W3CDTF">2024-06-27T20:00:09Z</dcterms:modified>
</cp:coreProperties>
</file>